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65" r:id="rId3"/>
    <p:sldId id="257" r:id="rId4"/>
    <p:sldId id="266" r:id="rId5"/>
    <p:sldId id="267" r:id="rId6"/>
    <p:sldId id="268" r:id="rId7"/>
    <p:sldId id="269" r:id="rId8"/>
    <p:sldId id="270" r:id="rId9"/>
    <p:sldId id="287" r:id="rId10"/>
    <p:sldId id="288" r:id="rId11"/>
    <p:sldId id="289" r:id="rId12"/>
    <p:sldId id="290" r:id="rId13"/>
    <p:sldId id="279" r:id="rId14"/>
    <p:sldId id="280" r:id="rId15"/>
    <p:sldId id="283" r:id="rId16"/>
    <p:sldId id="292" r:id="rId17"/>
    <p:sldId id="285" r:id="rId18"/>
    <p:sldId id="300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274" r:id="rId27"/>
    <p:sldId id="275" r:id="rId28"/>
    <p:sldId id="276" r:id="rId29"/>
    <p:sldId id="277" r:id="rId30"/>
    <p:sldId id="278" r:id="rId31"/>
    <p:sldId id="284" r:id="rId32"/>
    <p:sldId id="281" r:id="rId33"/>
    <p:sldId id="260" r:id="rId34"/>
    <p:sldId id="264" r:id="rId35"/>
    <p:sldId id="271" r:id="rId36"/>
    <p:sldId id="259" r:id="rId37"/>
    <p:sldId id="272" r:id="rId38"/>
    <p:sldId id="258" r:id="rId39"/>
    <p:sldId id="261" r:id="rId40"/>
    <p:sldId id="262" r:id="rId41"/>
    <p:sldId id="273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,목차" id="{ED53F069-4DCE-442D-9F73-3A19E8AC1F9B}">
          <p14:sldIdLst>
            <p14:sldId id="256"/>
            <p14:sldId id="265"/>
            <p14:sldId id="257"/>
          </p14:sldIdLst>
        </p14:section>
        <p14:section name="개요" id="{9439D7B4-DCA8-4AA2-A6D1-F15A603DEF2F}">
          <p14:sldIdLst>
            <p14:sldId id="266"/>
            <p14:sldId id="267"/>
            <p14:sldId id="268"/>
            <p14:sldId id="269"/>
            <p14:sldId id="270"/>
            <p14:sldId id="287"/>
            <p14:sldId id="288"/>
            <p14:sldId id="289"/>
          </p14:sldIdLst>
        </p14:section>
        <p14:section name="인터페이스" id="{14730428-0362-46F0-88A2-BE5056583507}">
          <p14:sldIdLst>
            <p14:sldId id="290"/>
            <p14:sldId id="279"/>
            <p14:sldId id="280"/>
            <p14:sldId id="283"/>
            <p14:sldId id="292"/>
            <p14:sldId id="285"/>
            <p14:sldId id="300"/>
            <p14:sldId id="293"/>
            <p14:sldId id="294"/>
            <p14:sldId id="295"/>
            <p14:sldId id="296"/>
            <p14:sldId id="297"/>
            <p14:sldId id="298"/>
            <p14:sldId id="299"/>
            <p14:sldId id="274"/>
            <p14:sldId id="275"/>
            <p14:sldId id="276"/>
            <p14:sldId id="277"/>
            <p14:sldId id="278"/>
            <p14:sldId id="284"/>
            <p14:sldId id="281"/>
            <p14:sldId id="260"/>
            <p14:sldId id="264"/>
            <p14:sldId id="271"/>
            <p14:sldId id="259"/>
            <p14:sldId id="272"/>
            <p14:sldId id="258"/>
            <p14:sldId id="261"/>
            <p14:sldId id="262"/>
            <p14:sldId id="2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33" autoAdjust="0"/>
  </p:normalViewPr>
  <p:slideViewPr>
    <p:cSldViewPr>
      <p:cViewPr>
        <p:scale>
          <a:sx n="100" d="100"/>
          <a:sy n="100" d="100"/>
        </p:scale>
        <p:origin x="-1950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F62F1-9E3C-4C8D-B431-31930991005D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C406E-9F2E-44A1-8C45-D746E737DA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688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6564312" y="2259"/>
            <a:ext cx="2612571" cy="54532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스토리 보드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4764112" y="2259"/>
            <a:ext cx="1800200" cy="5453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스토리텔링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3AD5BD4-0D98-4306-AD39-B06A516B230D}"/>
              </a:ext>
            </a:extLst>
          </p:cNvPr>
          <p:cNvSpPr/>
          <p:nvPr userDrawn="1"/>
        </p:nvSpPr>
        <p:spPr>
          <a:xfrm>
            <a:off x="2915816" y="12852"/>
            <a:ext cx="1786511" cy="49449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kern="0" dirty="0" smtClean="0">
                <a:solidFill>
                  <a:prstClr val="white">
                    <a:lumMod val="65000"/>
                  </a:prstClr>
                </a:solidFill>
                <a:latin typeface="+mj-ea"/>
                <a:ea typeface="+mj-ea"/>
              </a:rPr>
              <a:t>게임소개</a:t>
            </a:r>
            <a:endParaRPr lang="ko-KR" altLang="en-US" sz="2000" b="1" kern="0" dirty="0">
              <a:solidFill>
                <a:prstClr val="white">
                  <a:lumMod val="6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3AD5BD4-0D98-4306-AD39-B06A516B230D}"/>
              </a:ext>
            </a:extLst>
          </p:cNvPr>
          <p:cNvSpPr/>
          <p:nvPr userDrawn="1"/>
        </p:nvSpPr>
        <p:spPr>
          <a:xfrm>
            <a:off x="1475656" y="-16900"/>
            <a:ext cx="1222311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kern="0" dirty="0" smtClean="0">
                <a:solidFill>
                  <a:prstClr val="white">
                    <a:lumMod val="65000"/>
                  </a:prstClr>
                </a:solidFill>
                <a:latin typeface="+mj-ea"/>
                <a:ea typeface="+mj-ea"/>
              </a:rPr>
              <a:t>개</a:t>
            </a:r>
            <a:r>
              <a:rPr lang="ko-KR" altLang="en-US" sz="2000" b="1" kern="0" dirty="0">
                <a:solidFill>
                  <a:prstClr val="white">
                    <a:lumMod val="65000"/>
                  </a:prstClr>
                </a:solidFill>
                <a:latin typeface="+mj-ea"/>
                <a:ea typeface="+mj-ea"/>
              </a:rPr>
              <a:t>요</a:t>
            </a:r>
          </a:p>
        </p:txBody>
      </p:sp>
      <p:graphicFrame>
        <p:nvGraphicFramePr>
          <p:cNvPr id="7" name="Group 3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48762"/>
              </p:ext>
            </p:extLst>
          </p:nvPr>
        </p:nvGraphicFramePr>
        <p:xfrm>
          <a:off x="7416800" y="620122"/>
          <a:ext cx="1651000" cy="4647203"/>
        </p:xfrm>
        <a:graphic>
          <a:graphicData uri="http://schemas.openxmlformats.org/drawingml/2006/table">
            <a:tbl>
              <a:tblPr/>
              <a:tblGrid>
                <a:gridCol w="1651000"/>
              </a:tblGrid>
              <a:tr h="4647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</a:txBody>
                  <a:tcPr marL="91462" marR="91462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ctangle 66"/>
          <p:cNvSpPr>
            <a:spLocks noChangeArrowheads="1"/>
          </p:cNvSpPr>
          <p:nvPr userDrawn="1"/>
        </p:nvSpPr>
        <p:spPr bwMode="auto">
          <a:xfrm>
            <a:off x="107950" y="621679"/>
            <a:ext cx="2735858" cy="464564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0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 b="0">
              <a:ea typeface="돋움" pitchFamily="50" charset="-127"/>
            </a:endParaRPr>
          </a:p>
        </p:txBody>
      </p:sp>
      <p:graphicFrame>
        <p:nvGraphicFramePr>
          <p:cNvPr id="9" name="Group 30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06085599"/>
              </p:ext>
            </p:extLst>
          </p:nvPr>
        </p:nvGraphicFramePr>
        <p:xfrm>
          <a:off x="95250" y="5303838"/>
          <a:ext cx="4404742" cy="1382712"/>
        </p:xfrm>
        <a:graphic>
          <a:graphicData uri="http://schemas.openxmlformats.org/drawingml/2006/table">
            <a:tbl>
              <a:tblPr/>
              <a:tblGrid>
                <a:gridCol w="4404742"/>
              </a:tblGrid>
              <a:tr h="13827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내레이션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사운드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음향효과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</a:txBody>
                  <a:tcPr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Rectangle 66"/>
          <p:cNvSpPr>
            <a:spLocks noChangeArrowheads="1"/>
          </p:cNvSpPr>
          <p:nvPr userDrawn="1"/>
        </p:nvSpPr>
        <p:spPr bwMode="auto">
          <a:xfrm>
            <a:off x="4625165" y="620687"/>
            <a:ext cx="2735858" cy="464564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0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돋움" pitchFamily="50" charset="-127"/>
                <a:ea typeface="굴림" charset="-127"/>
              </a:defRPr>
            </a:lvl9pPr>
          </a:lstStyle>
          <a:p>
            <a:pPr eaLnBrk="1" hangingPunct="1"/>
            <a:endParaRPr lang="ko-KR" altLang="en-US" b="0">
              <a:ea typeface="돋움" pitchFamily="50" charset="-127"/>
            </a:endParaRPr>
          </a:p>
        </p:txBody>
      </p:sp>
      <p:graphicFrame>
        <p:nvGraphicFramePr>
          <p:cNvPr id="12" name="Group 3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22580838"/>
              </p:ext>
            </p:extLst>
          </p:nvPr>
        </p:nvGraphicFramePr>
        <p:xfrm>
          <a:off x="2899734" y="612861"/>
          <a:ext cx="1651000" cy="4647203"/>
        </p:xfrm>
        <a:graphic>
          <a:graphicData uri="http://schemas.openxmlformats.org/drawingml/2006/table">
            <a:tbl>
              <a:tblPr/>
              <a:tblGrid>
                <a:gridCol w="1651000"/>
              </a:tblGrid>
              <a:tr h="4647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</a:txBody>
                  <a:tcPr marL="91462" marR="91462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Group 30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1955423"/>
              </p:ext>
            </p:extLst>
          </p:nvPr>
        </p:nvGraphicFramePr>
        <p:xfrm>
          <a:off x="4625165" y="5303227"/>
          <a:ext cx="4404742" cy="1382712"/>
        </p:xfrm>
        <a:graphic>
          <a:graphicData uri="http://schemas.openxmlformats.org/drawingml/2006/table">
            <a:tbl>
              <a:tblPr/>
              <a:tblGrid>
                <a:gridCol w="4404742"/>
              </a:tblGrid>
              <a:tr h="13827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내레이션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사운드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음향효과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</a:txBody>
                  <a:tcPr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20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1_제목 슬라이드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0"/>
          <p:cNvSpPr/>
          <p:nvPr/>
        </p:nvSpPr>
        <p:spPr>
          <a:xfrm>
            <a:off x="0" y="4"/>
            <a:ext cx="9144000" cy="582733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5;p60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" name="Google Shape;26;p60"/>
          <p:cNvCxnSpPr/>
          <p:nvPr/>
        </p:nvCxnSpPr>
        <p:spPr>
          <a:xfrm>
            <a:off x="323530" y="1196752"/>
            <a:ext cx="8352928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60"/>
          <p:cNvSpPr/>
          <p:nvPr/>
        </p:nvSpPr>
        <p:spPr>
          <a:xfrm>
            <a:off x="179512" y="99140"/>
            <a:ext cx="871296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ko-KR" sz="20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r>
              <a:rPr lang="en-US" altLang="ko-KR" sz="20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0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문서</a:t>
            </a:r>
            <a:endParaRPr sz="20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81584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725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51167" y="1772816"/>
            <a:ext cx="5841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/>
              <a:t>인터페이스 기</a:t>
            </a:r>
            <a:r>
              <a:rPr lang="ko-KR" altLang="en-US" sz="6000" b="1" dirty="0"/>
              <a:t>획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17386" y="4839543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/>
              <a:t>정 환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01505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3AD5BD4-0D98-4306-AD39-B06A516B230D}"/>
              </a:ext>
            </a:extLst>
          </p:cNvPr>
          <p:cNvSpPr/>
          <p:nvPr/>
        </p:nvSpPr>
        <p:spPr>
          <a:xfrm>
            <a:off x="467543" y="548680"/>
            <a:ext cx="4176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 smtClean="0"/>
              <a:t>참고게</a:t>
            </a:r>
            <a:r>
              <a:rPr lang="ko-KR" altLang="en-US" sz="2400" b="1" kern="0" dirty="0"/>
              <a:t>임</a:t>
            </a:r>
            <a:r>
              <a:rPr lang="ko-KR" altLang="en-US" sz="2400" b="1" kern="0" dirty="0" smtClean="0"/>
              <a:t> </a:t>
            </a:r>
            <a:r>
              <a:rPr lang="en-US" altLang="ko-KR" sz="2400" b="1" kern="0" dirty="0" smtClean="0"/>
              <a:t>- </a:t>
            </a:r>
            <a:r>
              <a:rPr lang="ko-KR" altLang="en-US" sz="2400" b="1" kern="0" dirty="0" smtClean="0"/>
              <a:t>소녀전선</a:t>
            </a:r>
            <a:endParaRPr lang="ko-KR" altLang="en-US" sz="2400" b="1" kern="0" dirty="0"/>
          </a:p>
        </p:txBody>
      </p:sp>
      <p:sp>
        <p:nvSpPr>
          <p:cNvPr id="2" name="AutoShape 4" descr="소녀전선 전투화면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소녀전선 전투화면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소녀전선 전투화면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473075" y="-860383"/>
            <a:ext cx="8098187" cy="743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왜</a:t>
            </a:r>
            <a:r>
              <a:rPr lang="en-US" altLang="ko-KR" dirty="0" smtClean="0">
                <a:solidFill>
                  <a:srgbClr val="FF0000"/>
                </a:solidFill>
              </a:rPr>
              <a:t>? </a:t>
            </a:r>
            <a:r>
              <a:rPr lang="ko-KR" altLang="en-US" dirty="0" smtClean="0">
                <a:solidFill>
                  <a:srgbClr val="FF0000"/>
                </a:solidFill>
              </a:rPr>
              <a:t>가로 </a:t>
            </a:r>
            <a:r>
              <a:rPr lang="ko-KR" altLang="en-US" dirty="0" err="1" smtClean="0">
                <a:solidFill>
                  <a:srgbClr val="FF0000"/>
                </a:solidFill>
              </a:rPr>
              <a:t>포멧인</a:t>
            </a:r>
            <a:r>
              <a:rPr lang="ko-KR" altLang="en-US" dirty="0" smtClean="0">
                <a:solidFill>
                  <a:srgbClr val="FF0000"/>
                </a:solidFill>
              </a:rPr>
              <a:t> 소녀전선 화면 구조를 가져온 것인가</a:t>
            </a:r>
            <a:r>
              <a:rPr lang="en-US" altLang="ko-KR" dirty="0" smtClean="0">
                <a:solidFill>
                  <a:srgbClr val="FF0000"/>
                </a:solidFill>
              </a:rPr>
              <a:t>? </a:t>
            </a:r>
            <a:r>
              <a:rPr lang="ko-KR" altLang="en-US" dirty="0" smtClean="0">
                <a:solidFill>
                  <a:srgbClr val="FF0000"/>
                </a:solidFill>
              </a:rPr>
              <a:t>거기다가 한 칸에 캐릭터가 그룹으로 등장하는 형태의 소녀전선을 선택한 이유는</a:t>
            </a:r>
            <a:r>
              <a:rPr lang="en-US" altLang="ko-KR" dirty="0" smtClean="0">
                <a:solidFill>
                  <a:srgbClr val="FF0000"/>
                </a:solidFill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user\Desktop\폴더\기획국비\UIUX\첨부이미지\Screenshot_20191122-0925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83" y="1185816"/>
            <a:ext cx="6912769" cy="327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075627"/>
              </p:ext>
            </p:extLst>
          </p:nvPr>
        </p:nvGraphicFramePr>
        <p:xfrm>
          <a:off x="467542" y="5157192"/>
          <a:ext cx="8064898" cy="101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9809"/>
                <a:gridCol w="7185089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참고이유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3*3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영역의 배치요소가 유사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화면에서의 아군 영역과 적 영역이 양분되어 있음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차이점 및</a:t>
                      </a:r>
                      <a:endParaRPr lang="en-US" altLang="ko-KR" sz="1200" b="1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고려사항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기획한 게임은 세로포맷을 가지고 있음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소녀전선은 아군영역을 배치의 이동으로 조작하지만 기획한 게임은 전투 진입 후 배치의 변경 불가능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582458" y="2132856"/>
            <a:ext cx="2773518" cy="19216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 dirty="0"/>
          </a:p>
        </p:txBody>
      </p:sp>
      <p:sp>
        <p:nvSpPr>
          <p:cNvPr id="16" name="직사각형 15"/>
          <p:cNvSpPr/>
          <p:nvPr/>
        </p:nvSpPr>
        <p:spPr>
          <a:xfrm>
            <a:off x="5004048" y="2132856"/>
            <a:ext cx="2773518" cy="19216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 dirty="0"/>
          </a:p>
        </p:txBody>
      </p:sp>
      <p:cxnSp>
        <p:nvCxnSpPr>
          <p:cNvPr id="17" name="직선 화살표 연결선 16"/>
          <p:cNvCxnSpPr>
            <a:stCxn id="15" idx="2"/>
          </p:cNvCxnSpPr>
          <p:nvPr/>
        </p:nvCxnSpPr>
        <p:spPr>
          <a:xfrm>
            <a:off x="2969217" y="4054520"/>
            <a:ext cx="0" cy="598616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6" idx="2"/>
          </p:cNvCxnSpPr>
          <p:nvPr/>
        </p:nvCxnSpPr>
        <p:spPr>
          <a:xfrm>
            <a:off x="6390807" y="4054520"/>
            <a:ext cx="0" cy="598616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486552" y="4671306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아군 영역</a:t>
            </a:r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5997910" y="4674065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적 영역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7332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3AD5BD4-0D98-4306-AD39-B06A516B230D}"/>
              </a:ext>
            </a:extLst>
          </p:cNvPr>
          <p:cNvSpPr/>
          <p:nvPr/>
        </p:nvSpPr>
        <p:spPr>
          <a:xfrm>
            <a:off x="467543" y="548680"/>
            <a:ext cx="4176465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 smtClean="0"/>
              <a:t>세로포맷에서의 고려사항</a:t>
            </a:r>
            <a:endParaRPr lang="ko-KR" altLang="en-US" sz="2400" b="1" kern="0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-18043" y="-1170346"/>
            <a:ext cx="10278675" cy="11678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ko-KR" altLang="en-US" sz="1200" dirty="0" smtClean="0">
                <a:solidFill>
                  <a:srgbClr val="FF0000"/>
                </a:solidFill>
              </a:rPr>
              <a:t>게임 플레이에 대한 전체적인 과정에서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부터</a:t>
            </a:r>
            <a:r>
              <a:rPr lang="ko-KR" altLang="en-US" sz="1200" dirty="0" smtClean="0">
                <a:solidFill>
                  <a:srgbClr val="FF0000"/>
                </a:solidFill>
              </a:rPr>
              <a:t> 분석에 들어가서 그것을 구성하고 있는 요소에 대하여 설명하고 그 관계에 대하여 설명해 볼 것</a:t>
            </a:r>
            <a:r>
              <a:rPr lang="en-US" altLang="ko-KR" sz="1200" dirty="0" smtClean="0">
                <a:solidFill>
                  <a:srgbClr val="FF0000"/>
                </a:solidFill>
              </a:rPr>
              <a:t>!</a:t>
            </a:r>
          </a:p>
          <a:p>
            <a:pPr>
              <a:buFont typeface="Wingdings" pitchFamily="2" charset="2"/>
              <a:buChar char="ü"/>
            </a:pPr>
            <a:r>
              <a:rPr lang="ko-KR" altLang="en-US" sz="1200" dirty="0" smtClean="0">
                <a:solidFill>
                  <a:srgbClr val="FF0000"/>
                </a:solidFill>
              </a:rPr>
              <a:t>각 구성 요소가 갖게 되는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스텟에</a:t>
            </a:r>
            <a:r>
              <a:rPr lang="ko-KR" altLang="en-US" sz="1200" dirty="0" smtClean="0">
                <a:solidFill>
                  <a:srgbClr val="FF0000"/>
                </a:solidFill>
              </a:rPr>
              <a:t> 대한 항목이라던가 시스템을 구성하기 위한 세부적 요소를 앞으로 더 상세하게 구분 지어 가야 한다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</a:p>
          <a:p>
            <a:pPr>
              <a:buFont typeface="Wingdings" pitchFamily="2" charset="2"/>
              <a:buChar char="ü"/>
            </a:pPr>
            <a:r>
              <a:rPr lang="ko-KR" altLang="en-US" sz="1200" dirty="0" smtClean="0">
                <a:solidFill>
                  <a:srgbClr val="FF0000"/>
                </a:solidFill>
              </a:rPr>
              <a:t>게임을 구성하는 요소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캐릭터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아이템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몬스터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맵이</a:t>
            </a:r>
            <a:r>
              <a:rPr lang="ko-KR" altLang="en-US" sz="1200" dirty="0" smtClean="0">
                <a:solidFill>
                  <a:srgbClr val="FF0000"/>
                </a:solidFill>
              </a:rPr>
              <a:t> 갖게 되는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스텟에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대한여</a:t>
            </a:r>
            <a:r>
              <a:rPr lang="ko-KR" altLang="en-US" sz="1200" dirty="0" smtClean="0">
                <a:solidFill>
                  <a:srgbClr val="FF0000"/>
                </a:solidFill>
              </a:rPr>
              <a:t> 고민해 볼 것</a:t>
            </a:r>
            <a:r>
              <a:rPr lang="en-US" altLang="ko-KR" sz="1200" dirty="0" smtClean="0">
                <a:solidFill>
                  <a:srgbClr val="FF0000"/>
                </a:solidFill>
              </a:rPr>
              <a:t>!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2050" name="Picture 2" descr="C:\Users\user\Desktop\폴더\기획국비\UIUX\첨부이미지\세로포맷엄지영역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40768"/>
            <a:ext cx="6990368" cy="291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232626"/>
              </p:ext>
            </p:extLst>
          </p:nvPr>
        </p:nvGraphicFramePr>
        <p:xfrm>
          <a:off x="1115616" y="4509120"/>
          <a:ext cx="5256584" cy="9755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096"/>
                <a:gridCol w="4392488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양손을 사용해도 주로 하단의 조작이 많고 화면 위쪽 영역은 조작하게 되는 일이 거의 없음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24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605117"/>
              </p:ext>
            </p:extLst>
          </p:nvPr>
        </p:nvGraphicFramePr>
        <p:xfrm>
          <a:off x="362309" y="983578"/>
          <a:ext cx="8376247" cy="1588956"/>
        </p:xfrm>
        <a:graphic>
          <a:graphicData uri="http://schemas.openxmlformats.org/drawingml/2006/table">
            <a:tbl>
              <a:tblPr/>
              <a:tblGrid>
                <a:gridCol w="599795"/>
                <a:gridCol w="283236"/>
                <a:gridCol w="399863"/>
                <a:gridCol w="794444"/>
                <a:gridCol w="794444"/>
                <a:gridCol w="794444"/>
                <a:gridCol w="3021632"/>
                <a:gridCol w="1024649"/>
                <a:gridCol w="663740"/>
              </a:tblGrid>
              <a:tr h="2931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화면 </a:t>
                      </a:r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ID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화면 </a:t>
                      </a:r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ID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1 Depth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2 Depth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3 Depth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Content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유형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데이터타입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25916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effectLst/>
                          <a:latin typeface="돋움"/>
                        </a:rPr>
                        <a:t>Main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effectLst/>
                          <a:latin typeface="돋움"/>
                        </a:rPr>
                        <a:t>0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effectLst/>
                          <a:latin typeface="돋움"/>
                        </a:rPr>
                        <a:t>0.1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effectLst/>
                          <a:latin typeface="돋움"/>
                        </a:rPr>
                        <a:t>0.2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effectLst/>
                          <a:latin typeface="돋움"/>
                        </a:rPr>
                        <a:t>0.3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effectLst/>
                          <a:latin typeface="돋움"/>
                        </a:rPr>
                        <a:t>0.4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effectLst/>
                          <a:latin typeface="돋움"/>
                        </a:rPr>
                        <a:t>0.5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-832268" y="2674205"/>
            <a:ext cx="2255320" cy="3994436"/>
            <a:chOff x="204960" y="264525"/>
            <a:chExt cx="2255320" cy="3994436"/>
          </a:xfrm>
          <a:scene3d>
            <a:camera prst="perspectiveHeroicExtremeRightFacing"/>
            <a:lightRig rig="threePt" dir="t"/>
          </a:scene3d>
        </p:grpSpPr>
        <p:sp>
          <p:nvSpPr>
            <p:cNvPr id="4" name="직사각형 3"/>
            <p:cNvSpPr/>
            <p:nvPr/>
          </p:nvSpPr>
          <p:spPr>
            <a:xfrm>
              <a:off x="213410" y="264525"/>
              <a:ext cx="2246870" cy="39944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화면</a:t>
              </a:r>
              <a:endParaRPr lang="ko-KR" altLang="en-US" dirty="0"/>
            </a:p>
          </p:txBody>
        </p:sp>
        <p:pic>
          <p:nvPicPr>
            <p:cNvPr id="5" name="Picture 14" descr="C:\Users\Administrator\Desktop\게임제안서\noun_princess_1943929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400" y="1016329"/>
              <a:ext cx="1638609" cy="2124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204960" y="264525"/>
              <a:ext cx="2255320" cy="53810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583306" y="312925"/>
              <a:ext cx="826396" cy="184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◎ 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99999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02620" y="322762"/>
              <a:ext cx="826396" cy="184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◇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     999 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583306" y="536070"/>
              <a:ext cx="826396" cy="184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7 / 10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02620" y="537274"/>
              <a:ext cx="826396" cy="184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39 / 72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4960" y="3831533"/>
              <a:ext cx="2255320" cy="4253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5575" y="3922630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26450" y="3922630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997324" y="3922630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368199" y="3922630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739073" y="3922630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109948" y="3922630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053650" y="3192300"/>
              <a:ext cx="566391" cy="566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모험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(?)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43254" y="3192300"/>
              <a:ext cx="566391" cy="566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챌린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지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53922" y="3192300"/>
              <a:ext cx="566391" cy="566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PVP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55575" y="322762"/>
              <a:ext cx="399151" cy="399151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39</a:t>
              </a:r>
              <a:endParaRPr lang="ko-KR" altLang="en-US" sz="1400" b="1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55574" y="846055"/>
              <a:ext cx="668919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이벤트배너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739073" y="846055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공</a:t>
              </a:r>
              <a:r>
                <a:rPr lang="ko-KR" altLang="en-US" sz="1000" dirty="0">
                  <a:solidFill>
                    <a:schemeClr val="tx1"/>
                  </a:solidFill>
                </a:rPr>
                <a:t>지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109948" y="846055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설정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09948" y="1198480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우편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8820472" y="1813855"/>
            <a:ext cx="2583493" cy="45928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1095546" y="1866914"/>
            <a:ext cx="233404" cy="233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675551"/>
              </p:ext>
            </p:extLst>
          </p:nvPr>
        </p:nvGraphicFramePr>
        <p:xfrm>
          <a:off x="9089876" y="4462516"/>
          <a:ext cx="1942977" cy="1737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7659"/>
                <a:gridCol w="647659"/>
                <a:gridCol w="647659"/>
              </a:tblGrid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78187"/>
              </p:ext>
            </p:extLst>
          </p:nvPr>
        </p:nvGraphicFramePr>
        <p:xfrm>
          <a:off x="9104637" y="2188861"/>
          <a:ext cx="1942977" cy="1737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7659"/>
                <a:gridCol w="647659"/>
                <a:gridCol w="647659"/>
              </a:tblGrid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027" name="그룹 1026"/>
          <p:cNvGrpSpPr/>
          <p:nvPr/>
        </p:nvGrpSpPr>
        <p:grpSpPr>
          <a:xfrm>
            <a:off x="4351922" y="2177694"/>
            <a:ext cx="1756783" cy="4002758"/>
            <a:chOff x="2687449" y="2123582"/>
            <a:chExt cx="1756783" cy="4002758"/>
          </a:xfrm>
        </p:grpSpPr>
        <p:grpSp>
          <p:nvGrpSpPr>
            <p:cNvPr id="1024" name="그룹 1023"/>
            <p:cNvGrpSpPr/>
            <p:nvPr/>
          </p:nvGrpSpPr>
          <p:grpSpPr>
            <a:xfrm>
              <a:off x="2687449" y="2123582"/>
              <a:ext cx="1728192" cy="1228605"/>
              <a:chOff x="2687449" y="2123582"/>
              <a:chExt cx="1728192" cy="1228605"/>
            </a:xfrm>
          </p:grpSpPr>
          <p:pic>
            <p:nvPicPr>
              <p:cNvPr id="35" name="Picture 6" descr="C:\Users\Administrator\Desktop\게임제안서\noun_Monster_2236069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7449" y="2123583"/>
                <a:ext cx="552534" cy="592718"/>
              </a:xfrm>
              <a:prstGeom prst="rect">
                <a:avLst/>
              </a:prstGeom>
              <a:noFill/>
              <a:scene3d>
                <a:camera prst="perspectiveHeroicExtremeRightFacing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6" descr="C:\Users\Administrator\Desktop\게임제안서\noun_Monster_2236069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63107" y="2123582"/>
                <a:ext cx="552534" cy="592718"/>
              </a:xfrm>
              <a:prstGeom prst="rect">
                <a:avLst/>
              </a:prstGeom>
              <a:noFill/>
              <a:scene3d>
                <a:camera prst="perspectiveHeroicExtremeRightFacing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6" descr="C:\Users\Administrator\Desktop\게임제안서\noun_Monster_2236069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7449" y="2759469"/>
                <a:ext cx="552534" cy="592718"/>
              </a:xfrm>
              <a:prstGeom prst="rect">
                <a:avLst/>
              </a:prstGeom>
              <a:noFill/>
              <a:scene3d>
                <a:camera prst="perspectiveHeroicExtremeRightFacing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6" descr="C:\Users\Administrator\Desktop\게임제안서\noun_Monster_2236069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63107" y="2759468"/>
                <a:ext cx="552534" cy="592718"/>
              </a:xfrm>
              <a:prstGeom prst="rect">
                <a:avLst/>
              </a:prstGeom>
              <a:noFill/>
              <a:scene3d>
                <a:camera prst="perspectiveHeroicExtremeRightFacing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6" descr="C:\Users\Administrator\Desktop\게임제안서\noun_Monster_2236069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5892" y="2123583"/>
                <a:ext cx="552534" cy="592718"/>
              </a:xfrm>
              <a:prstGeom prst="rect">
                <a:avLst/>
              </a:prstGeom>
              <a:noFill/>
              <a:scene3d>
                <a:camera prst="perspectiveHeroicExtremeRightFacing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25" name="그룹 1024"/>
            <p:cNvGrpSpPr/>
            <p:nvPr/>
          </p:nvGrpSpPr>
          <p:grpSpPr>
            <a:xfrm>
              <a:off x="2710557" y="4420626"/>
              <a:ext cx="1733675" cy="1705714"/>
              <a:chOff x="2710557" y="4420626"/>
              <a:chExt cx="1733675" cy="1705714"/>
            </a:xfrm>
          </p:grpSpPr>
          <p:pic>
            <p:nvPicPr>
              <p:cNvPr id="56" name="Picture 11" descr="C:\Users\Administrator\Desktop\게임제안서\noun_Cat Girl_1943909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0557" y="5616248"/>
                <a:ext cx="392123" cy="510092"/>
              </a:xfrm>
              <a:prstGeom prst="rect">
                <a:avLst/>
              </a:prstGeom>
              <a:noFill/>
              <a:scene3d>
                <a:camera prst="perspectiveHeroicExtremeRightFacing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12" descr="C:\Users\Administrator\Desktop\게임제안서\noun_Death_1943902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5893" y="5617909"/>
                <a:ext cx="538339" cy="508430"/>
              </a:xfrm>
              <a:prstGeom prst="rect">
                <a:avLst/>
              </a:prstGeom>
              <a:noFill/>
              <a:scene3d>
                <a:camera prst="perspectiveHeroicExtremeRightFacing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13" descr="C:\Users\Administrator\Desktop\게임제안서\noun_fairy_1943914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2057" y="5016050"/>
                <a:ext cx="433661" cy="508430"/>
              </a:xfrm>
              <a:prstGeom prst="rect">
                <a:avLst/>
              </a:prstGeom>
              <a:noFill/>
              <a:scene3d>
                <a:camera prst="perspectiveHeroicExtremeRightFacing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14" descr="C:\Users\Administrator\Desktop\게임제안서\noun_princess_1943929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1038" y="5617908"/>
                <a:ext cx="392123" cy="508431"/>
              </a:xfrm>
              <a:prstGeom prst="rect">
                <a:avLst/>
              </a:prstGeom>
              <a:noFill/>
              <a:scene3d>
                <a:camera prst="perspectiveHeroicExtremeRightFacing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13" descr="C:\Users\Administrator\Desktop\게임제안서\noun_fairy_1943914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2057" y="4420626"/>
                <a:ext cx="433661" cy="508430"/>
              </a:xfrm>
              <a:prstGeom prst="rect">
                <a:avLst/>
              </a:prstGeom>
              <a:noFill/>
              <a:scene3d>
                <a:camera prst="perspectiveHeroicExtremeRightFacing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6" name="Picture 2" descr="C:\Users\user\Desktop\폴더\기획국비\게임제안서\스토리텔링\설정기획\이미지\9c619b8f1bf1b044ddc2a307eac93a8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58" y="2100318"/>
            <a:ext cx="2583493" cy="4593985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그룹 1029"/>
          <p:cNvGrpSpPr/>
          <p:nvPr/>
        </p:nvGrpSpPr>
        <p:grpSpPr>
          <a:xfrm>
            <a:off x="5899845" y="2775627"/>
            <a:ext cx="1702720" cy="3485239"/>
            <a:chOff x="4957272" y="2715888"/>
            <a:chExt cx="1702720" cy="3485239"/>
          </a:xfrm>
        </p:grpSpPr>
        <p:grpSp>
          <p:nvGrpSpPr>
            <p:cNvPr id="1028" name="그룹 1027"/>
            <p:cNvGrpSpPr/>
            <p:nvPr/>
          </p:nvGrpSpPr>
          <p:grpSpPr>
            <a:xfrm>
              <a:off x="5078512" y="2715888"/>
              <a:ext cx="1474130" cy="700859"/>
              <a:chOff x="5078512" y="2715888"/>
              <a:chExt cx="1474130" cy="700859"/>
            </a:xfrm>
          </p:grpSpPr>
          <p:grpSp>
            <p:nvGrpSpPr>
              <p:cNvPr id="110" name="그룹 109"/>
              <p:cNvGrpSpPr/>
              <p:nvPr/>
            </p:nvGrpSpPr>
            <p:grpSpPr>
              <a:xfrm>
                <a:off x="5078512" y="2716300"/>
                <a:ext cx="334212" cy="64561"/>
                <a:chOff x="2822329" y="5718091"/>
                <a:chExt cx="1856202" cy="216025"/>
              </a:xfrm>
              <a:scene3d>
                <a:camera prst="perspectiveHeroicExtremeRightFacing"/>
                <a:lightRig rig="threePt" dir="t"/>
              </a:scene3d>
            </p:grpSpPr>
            <p:sp>
              <p:nvSpPr>
                <p:cNvPr id="126" name="직사각형 125"/>
                <p:cNvSpPr/>
                <p:nvPr/>
              </p:nvSpPr>
              <p:spPr>
                <a:xfrm>
                  <a:off x="2822329" y="5718091"/>
                  <a:ext cx="1856202" cy="2160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직사각형 126"/>
                <p:cNvSpPr/>
                <p:nvPr/>
              </p:nvSpPr>
              <p:spPr>
                <a:xfrm>
                  <a:off x="2874280" y="5749904"/>
                  <a:ext cx="1220095" cy="1524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1" name="그룹 110"/>
              <p:cNvGrpSpPr/>
              <p:nvPr/>
            </p:nvGrpSpPr>
            <p:grpSpPr>
              <a:xfrm>
                <a:off x="6218430" y="2715888"/>
                <a:ext cx="334212" cy="64561"/>
                <a:chOff x="2822329" y="5718091"/>
                <a:chExt cx="1856202" cy="216025"/>
              </a:xfrm>
              <a:scene3d>
                <a:camera prst="perspectiveHeroicExtremeRightFacing"/>
                <a:lightRig rig="threePt" dir="t"/>
              </a:scene3d>
            </p:grpSpPr>
            <p:sp>
              <p:nvSpPr>
                <p:cNvPr id="124" name="직사각형 123"/>
                <p:cNvSpPr/>
                <p:nvPr/>
              </p:nvSpPr>
              <p:spPr>
                <a:xfrm>
                  <a:off x="2822329" y="5718091"/>
                  <a:ext cx="1856202" cy="2160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직사각형 124"/>
                <p:cNvSpPr/>
                <p:nvPr/>
              </p:nvSpPr>
              <p:spPr>
                <a:xfrm>
                  <a:off x="2874280" y="5749904"/>
                  <a:ext cx="1220095" cy="1524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2" name="그룹 111"/>
              <p:cNvGrpSpPr/>
              <p:nvPr/>
            </p:nvGrpSpPr>
            <p:grpSpPr>
              <a:xfrm>
                <a:off x="5651215" y="2715889"/>
                <a:ext cx="334212" cy="64561"/>
                <a:chOff x="2822329" y="5718091"/>
                <a:chExt cx="1856202" cy="216025"/>
              </a:xfrm>
              <a:scene3d>
                <a:camera prst="perspectiveHeroicExtremeRightFacing"/>
                <a:lightRig rig="threePt" dir="t"/>
              </a:scene3d>
            </p:grpSpPr>
            <p:sp>
              <p:nvSpPr>
                <p:cNvPr id="122" name="직사각형 121"/>
                <p:cNvSpPr/>
                <p:nvPr/>
              </p:nvSpPr>
              <p:spPr>
                <a:xfrm>
                  <a:off x="2822329" y="5718091"/>
                  <a:ext cx="1856202" cy="2160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2874280" y="5749904"/>
                  <a:ext cx="1220095" cy="1524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5" name="그룹 114"/>
              <p:cNvGrpSpPr/>
              <p:nvPr/>
            </p:nvGrpSpPr>
            <p:grpSpPr>
              <a:xfrm>
                <a:off x="5078512" y="3352186"/>
                <a:ext cx="334212" cy="64561"/>
                <a:chOff x="2822329" y="5718091"/>
                <a:chExt cx="1856202" cy="216025"/>
              </a:xfrm>
              <a:scene3d>
                <a:camera prst="perspectiveHeroicExtremeRightFacing"/>
                <a:lightRig rig="threePt" dir="t"/>
              </a:scene3d>
            </p:grpSpPr>
            <p:sp>
              <p:nvSpPr>
                <p:cNvPr id="120" name="직사각형 119"/>
                <p:cNvSpPr/>
                <p:nvPr/>
              </p:nvSpPr>
              <p:spPr>
                <a:xfrm>
                  <a:off x="2822329" y="5718091"/>
                  <a:ext cx="1856202" cy="2160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2874280" y="5749904"/>
                  <a:ext cx="1220095" cy="1524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6" name="그룹 115"/>
              <p:cNvGrpSpPr/>
              <p:nvPr/>
            </p:nvGrpSpPr>
            <p:grpSpPr>
              <a:xfrm>
                <a:off x="6218430" y="3351774"/>
                <a:ext cx="334212" cy="64561"/>
                <a:chOff x="2822329" y="5718091"/>
                <a:chExt cx="1856202" cy="216025"/>
              </a:xfrm>
              <a:scene3d>
                <a:camera prst="perspectiveHeroicExtremeRightFacing"/>
                <a:lightRig rig="threePt" dir="t"/>
              </a:scene3d>
            </p:grpSpPr>
            <p:sp>
              <p:nvSpPr>
                <p:cNvPr id="118" name="직사각형 117"/>
                <p:cNvSpPr/>
                <p:nvPr/>
              </p:nvSpPr>
              <p:spPr>
                <a:xfrm>
                  <a:off x="2822329" y="5718091"/>
                  <a:ext cx="1856202" cy="2160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2874280" y="5749904"/>
                  <a:ext cx="1220095" cy="1524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29" name="그룹 1028"/>
            <p:cNvGrpSpPr/>
            <p:nvPr/>
          </p:nvGrpSpPr>
          <p:grpSpPr>
            <a:xfrm>
              <a:off x="4957272" y="4929057"/>
              <a:ext cx="1702720" cy="1272070"/>
              <a:chOff x="4957272" y="4929057"/>
              <a:chExt cx="1702720" cy="1272070"/>
            </a:xfrm>
          </p:grpSpPr>
          <p:grpSp>
            <p:nvGrpSpPr>
              <p:cNvPr id="92" name="그룹 91"/>
              <p:cNvGrpSpPr/>
              <p:nvPr/>
            </p:nvGrpSpPr>
            <p:grpSpPr>
              <a:xfrm>
                <a:off x="5641891" y="5524481"/>
                <a:ext cx="366314" cy="70762"/>
                <a:chOff x="2822329" y="5718091"/>
                <a:chExt cx="1856202" cy="216025"/>
              </a:xfrm>
              <a:scene3d>
                <a:camera prst="perspectiveHeroicExtremeRightFacing"/>
                <a:lightRig rig="threePt" dir="t"/>
              </a:scene3d>
            </p:grpSpPr>
            <p:sp>
              <p:nvSpPr>
                <p:cNvPr id="106" name="직사각형 105"/>
                <p:cNvSpPr/>
                <p:nvPr/>
              </p:nvSpPr>
              <p:spPr>
                <a:xfrm>
                  <a:off x="2822329" y="5718091"/>
                  <a:ext cx="1856202" cy="2160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2874280" y="5749904"/>
                  <a:ext cx="1220095" cy="1524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3" name="그룹 92"/>
              <p:cNvGrpSpPr/>
              <p:nvPr/>
            </p:nvGrpSpPr>
            <p:grpSpPr>
              <a:xfrm>
                <a:off x="4957272" y="6126340"/>
                <a:ext cx="366314" cy="70762"/>
                <a:chOff x="2822329" y="5718091"/>
                <a:chExt cx="1856202" cy="216025"/>
              </a:xfrm>
              <a:scene3d>
                <a:camera prst="perspectiveHeroicExtremeRightFacing"/>
                <a:lightRig rig="threePt" dir="t"/>
              </a:scene3d>
            </p:grpSpPr>
            <p:sp>
              <p:nvSpPr>
                <p:cNvPr id="104" name="직사각형 103"/>
                <p:cNvSpPr/>
                <p:nvPr/>
              </p:nvSpPr>
              <p:spPr>
                <a:xfrm>
                  <a:off x="2822329" y="5718091"/>
                  <a:ext cx="1856202" cy="2160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2874280" y="5749904"/>
                  <a:ext cx="1220095" cy="1524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4" name="그룹 93"/>
              <p:cNvGrpSpPr/>
              <p:nvPr/>
            </p:nvGrpSpPr>
            <p:grpSpPr>
              <a:xfrm>
                <a:off x="5630863" y="6130365"/>
                <a:ext cx="366314" cy="70762"/>
                <a:chOff x="2822329" y="5718091"/>
                <a:chExt cx="1856202" cy="216025"/>
              </a:xfrm>
              <a:scene3d>
                <a:camera prst="perspectiveHeroicExtremeRightFacing"/>
                <a:lightRig rig="threePt" dir="t"/>
              </a:scene3d>
            </p:grpSpPr>
            <p:sp>
              <p:nvSpPr>
                <p:cNvPr id="102" name="직사각형 101"/>
                <p:cNvSpPr/>
                <p:nvPr/>
              </p:nvSpPr>
              <p:spPr>
                <a:xfrm>
                  <a:off x="2822329" y="5718091"/>
                  <a:ext cx="1856202" cy="2160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직사각형 102"/>
                <p:cNvSpPr/>
                <p:nvPr/>
              </p:nvSpPr>
              <p:spPr>
                <a:xfrm>
                  <a:off x="2874280" y="5749904"/>
                  <a:ext cx="1220095" cy="1524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5" name="그룹 94"/>
              <p:cNvGrpSpPr/>
              <p:nvPr/>
            </p:nvGrpSpPr>
            <p:grpSpPr>
              <a:xfrm>
                <a:off x="6293678" y="6129913"/>
                <a:ext cx="366314" cy="70762"/>
                <a:chOff x="2822329" y="5718091"/>
                <a:chExt cx="1856202" cy="216025"/>
              </a:xfrm>
              <a:scene3d>
                <a:camera prst="perspectiveHeroicExtremeRightFacing"/>
                <a:lightRig rig="threePt" dir="t"/>
              </a:scene3d>
            </p:grpSpPr>
            <p:sp>
              <p:nvSpPr>
                <p:cNvPr id="100" name="직사각형 99"/>
                <p:cNvSpPr/>
                <p:nvPr/>
              </p:nvSpPr>
              <p:spPr>
                <a:xfrm>
                  <a:off x="2822329" y="5718091"/>
                  <a:ext cx="1856202" cy="2160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2874280" y="5749904"/>
                  <a:ext cx="1220095" cy="1524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7" name="그룹 96"/>
              <p:cNvGrpSpPr/>
              <p:nvPr/>
            </p:nvGrpSpPr>
            <p:grpSpPr>
              <a:xfrm>
                <a:off x="5641891" y="4929057"/>
                <a:ext cx="366314" cy="70762"/>
                <a:chOff x="2822329" y="5718091"/>
                <a:chExt cx="1856202" cy="216025"/>
              </a:xfrm>
              <a:scene3d>
                <a:camera prst="perspectiveHeroicExtremeRightFacing"/>
                <a:lightRig rig="threePt" dir="t"/>
              </a:scene3d>
            </p:grpSpPr>
            <p:sp>
              <p:nvSpPr>
                <p:cNvPr id="98" name="직사각형 97"/>
                <p:cNvSpPr/>
                <p:nvPr/>
              </p:nvSpPr>
              <p:spPr>
                <a:xfrm>
                  <a:off x="2822329" y="5718091"/>
                  <a:ext cx="1856202" cy="2160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직사각형 98"/>
                <p:cNvSpPr/>
                <p:nvPr/>
              </p:nvSpPr>
              <p:spPr>
                <a:xfrm>
                  <a:off x="2874280" y="5749904"/>
                  <a:ext cx="1220095" cy="1524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35" name="직사각형 134"/>
          <p:cNvSpPr/>
          <p:nvPr/>
        </p:nvSpPr>
        <p:spPr>
          <a:xfrm>
            <a:off x="8024330" y="2785135"/>
            <a:ext cx="253309" cy="2420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378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4" name="Google Shape;564;p47"/>
          <p:cNvGraphicFramePr/>
          <p:nvPr>
            <p:extLst>
              <p:ext uri="{D42A27DB-BD31-4B8C-83A1-F6EECF244321}">
                <p14:modId xmlns:p14="http://schemas.microsoft.com/office/powerpoint/2010/main" val="4129307744"/>
              </p:ext>
            </p:extLst>
          </p:nvPr>
        </p:nvGraphicFramePr>
        <p:xfrm>
          <a:off x="2857488" y="1411792"/>
          <a:ext cx="5929375" cy="4811598"/>
        </p:xfrm>
        <a:graphic>
          <a:graphicData uri="http://schemas.openxmlformats.org/drawingml/2006/table">
            <a:tbl>
              <a:tblPr/>
              <a:tblGrid>
                <a:gridCol w="288300"/>
                <a:gridCol w="772775"/>
                <a:gridCol w="1229500"/>
                <a:gridCol w="2951475"/>
                <a:gridCol w="687325"/>
              </a:tblGrid>
              <a:tr h="320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ym typeface="Gill Sans"/>
                        </a:rPr>
                        <a:t>No</a:t>
                      </a:r>
                      <a:endParaRPr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Gill Sans"/>
                        </a:rPr>
                        <a:t>명칭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Gill Sans"/>
                        </a:rPr>
                        <a:t>컨퍼넌트 타입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Gill Sans"/>
                        </a:rPr>
                        <a:t>설명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ym typeface="Gill Sans"/>
                        </a:rPr>
                        <a:t>기능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계정레밸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플레이어의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계정레밸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팝업창의 형태로 프로필화면 출력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②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재화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플레이어의 보유재화 현황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상점의 재화충전 페이지로 이동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③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이벤트 배너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현재 진행중인 주요 이벤트정보를 배너로 표시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이벤트 관련 공지나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컨텐츠로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이벤트를 포함한 게임의 주요 변경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알림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사항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팝업창의 형태로 공지목록 출력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⑤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설정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클라이언트 상세설정을 변경할 수 있는 기능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환경설정 창으로 이동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⑥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우편함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플레이어가 직접 수령하는 보상을 모아두는 장소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팝업창의 형태로 수령가능 보상목록 출력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⑦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대표캐릭터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플레이어가 설정한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대표캐릭터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팝업창의 형태로 대표캐릭터 변경 창 출력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⑧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컨텐츠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유저가 자주 플레이 하게 되는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컨텐츠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각 해당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컨텐츠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화면으로 이동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⑨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관리메뉴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플레이에 영향을 주는 관리기능들을 모아둔 메뉴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각 해당 관리화면으로 이동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</a:tbl>
          </a:graphicData>
        </a:graphic>
      </p:graphicFrame>
      <p:sp>
        <p:nvSpPr>
          <p:cNvPr id="565" name="Google Shape;565;p47"/>
          <p:cNvSpPr txBox="1"/>
          <p:nvPr/>
        </p:nvSpPr>
        <p:spPr>
          <a:xfrm>
            <a:off x="179512" y="764704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페이지 디자인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9512" y="1684622"/>
            <a:ext cx="2525588" cy="4473111"/>
            <a:chOff x="179512" y="1684622"/>
            <a:chExt cx="2525588" cy="4473111"/>
          </a:xfrm>
        </p:grpSpPr>
        <p:sp>
          <p:nvSpPr>
            <p:cNvPr id="11" name="직사각형 10"/>
            <p:cNvSpPr/>
            <p:nvPr/>
          </p:nvSpPr>
          <p:spPr>
            <a:xfrm>
              <a:off x="188975" y="1684622"/>
              <a:ext cx="2516125" cy="44731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화면</a:t>
              </a:r>
              <a:endParaRPr lang="ko-KR" altLang="en-US" dirty="0"/>
            </a:p>
          </p:txBody>
        </p:sp>
        <p:pic>
          <p:nvPicPr>
            <p:cNvPr id="12" name="Picture 14" descr="C:\Users\Administrator\Desktop\게임제안서\noun_princess_1943929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596" y="2558461"/>
              <a:ext cx="1834973" cy="2379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79512" y="1684622"/>
              <a:ext cx="2525588" cy="60259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723033" y="1738822"/>
              <a:ext cx="925428" cy="206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◎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99999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36809" y="1749838"/>
              <a:ext cx="925428" cy="206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◇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999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723033" y="1988708"/>
              <a:ext cx="925428" cy="206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7 / 10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36809" y="1990056"/>
              <a:ext cx="925428" cy="206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39 / 72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79512" y="5679084"/>
              <a:ext cx="2525588" cy="47628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36192" y="5781098"/>
              <a:ext cx="333760" cy="3337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51512" y="5781098"/>
              <a:ext cx="333760" cy="3337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066830" y="5781098"/>
              <a:ext cx="333760" cy="3337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482149" y="5781098"/>
              <a:ext cx="333760" cy="3337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897467" y="5781098"/>
              <a:ext cx="333760" cy="3337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12786" y="5781098"/>
              <a:ext cx="333760" cy="3337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29905" y="4963248"/>
              <a:ext cx="634265" cy="6342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34379" y="4963248"/>
              <a:ext cx="634265" cy="6342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914095" y="4963248"/>
              <a:ext cx="634265" cy="6342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36192" y="1749838"/>
              <a:ext cx="446984" cy="4469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 smtClean="0"/>
                <a:t>39</a:t>
              </a:r>
              <a:endParaRPr lang="ko-KR" altLang="en-US" sz="1800" b="1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36191" y="2335840"/>
              <a:ext cx="749079" cy="3337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897467" y="2335840"/>
              <a:ext cx="333760" cy="3337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312786" y="2335840"/>
              <a:ext cx="333760" cy="3337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312786" y="2730498"/>
              <a:ext cx="333760" cy="3337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225119" y="1738822"/>
            <a:ext cx="474726" cy="47472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 dirty="0"/>
          </a:p>
        </p:txBody>
      </p:sp>
      <p:sp>
        <p:nvSpPr>
          <p:cNvPr id="3" name="타원 2"/>
          <p:cNvSpPr/>
          <p:nvPr/>
        </p:nvSpPr>
        <p:spPr>
          <a:xfrm>
            <a:off x="179512" y="1684622"/>
            <a:ext cx="232554" cy="2325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①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39468" y="1738822"/>
            <a:ext cx="1907077" cy="47472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 dirty="0"/>
          </a:p>
        </p:txBody>
      </p:sp>
      <p:sp>
        <p:nvSpPr>
          <p:cNvPr id="35" name="타원 34"/>
          <p:cNvSpPr/>
          <p:nvPr/>
        </p:nvSpPr>
        <p:spPr>
          <a:xfrm>
            <a:off x="703656" y="1677253"/>
            <a:ext cx="232554" cy="2325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②</a:t>
            </a:r>
            <a:endParaRPr lang="ko-KR" altLang="en-US" sz="1400" dirty="0"/>
          </a:p>
        </p:txBody>
      </p:sp>
      <p:sp>
        <p:nvSpPr>
          <p:cNvPr id="39" name="직사각형 38"/>
          <p:cNvSpPr/>
          <p:nvPr/>
        </p:nvSpPr>
        <p:spPr>
          <a:xfrm>
            <a:off x="225119" y="2329373"/>
            <a:ext cx="760153" cy="34022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 dirty="0"/>
          </a:p>
        </p:txBody>
      </p:sp>
      <p:sp>
        <p:nvSpPr>
          <p:cNvPr id="40" name="직사각형 39"/>
          <p:cNvSpPr/>
          <p:nvPr/>
        </p:nvSpPr>
        <p:spPr>
          <a:xfrm>
            <a:off x="1882470" y="2329373"/>
            <a:ext cx="348758" cy="34022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 dirty="0"/>
          </a:p>
        </p:txBody>
      </p:sp>
      <p:sp>
        <p:nvSpPr>
          <p:cNvPr id="41" name="직사각형 40"/>
          <p:cNvSpPr/>
          <p:nvPr/>
        </p:nvSpPr>
        <p:spPr>
          <a:xfrm>
            <a:off x="2301570" y="2329373"/>
            <a:ext cx="348758" cy="34022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 dirty="0"/>
          </a:p>
        </p:txBody>
      </p:sp>
      <p:sp>
        <p:nvSpPr>
          <p:cNvPr id="42" name="직사각형 41"/>
          <p:cNvSpPr/>
          <p:nvPr/>
        </p:nvSpPr>
        <p:spPr>
          <a:xfrm>
            <a:off x="2301570" y="2738948"/>
            <a:ext cx="348758" cy="34022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 dirty="0"/>
          </a:p>
        </p:txBody>
      </p:sp>
      <p:sp>
        <p:nvSpPr>
          <p:cNvPr id="43" name="직사각형 42"/>
          <p:cNvSpPr/>
          <p:nvPr/>
        </p:nvSpPr>
        <p:spPr>
          <a:xfrm>
            <a:off x="683177" y="2669601"/>
            <a:ext cx="1502570" cy="219955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 dirty="0"/>
          </a:p>
        </p:txBody>
      </p:sp>
      <p:sp>
        <p:nvSpPr>
          <p:cNvPr id="44" name="직사각형 43"/>
          <p:cNvSpPr/>
          <p:nvPr/>
        </p:nvSpPr>
        <p:spPr>
          <a:xfrm>
            <a:off x="321226" y="4963248"/>
            <a:ext cx="2227133" cy="63426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 dirty="0"/>
          </a:p>
        </p:txBody>
      </p:sp>
      <p:sp>
        <p:nvSpPr>
          <p:cNvPr id="45" name="직사각형 44"/>
          <p:cNvSpPr/>
          <p:nvPr/>
        </p:nvSpPr>
        <p:spPr>
          <a:xfrm>
            <a:off x="179512" y="5696673"/>
            <a:ext cx="2525588" cy="46106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 dirty="0"/>
          </a:p>
        </p:txBody>
      </p:sp>
      <p:sp>
        <p:nvSpPr>
          <p:cNvPr id="46" name="타원 45"/>
          <p:cNvSpPr/>
          <p:nvPr/>
        </p:nvSpPr>
        <p:spPr>
          <a:xfrm>
            <a:off x="170518" y="2286853"/>
            <a:ext cx="232554" cy="2325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③</a:t>
            </a:r>
          </a:p>
        </p:txBody>
      </p:sp>
      <p:sp>
        <p:nvSpPr>
          <p:cNvPr id="47" name="타원 46"/>
          <p:cNvSpPr/>
          <p:nvPr/>
        </p:nvSpPr>
        <p:spPr>
          <a:xfrm>
            <a:off x="1846918" y="2286853"/>
            <a:ext cx="232554" cy="2325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④</a:t>
            </a:r>
            <a:endParaRPr lang="ko-KR" altLang="en-US" sz="1400" dirty="0"/>
          </a:p>
        </p:txBody>
      </p:sp>
      <p:sp>
        <p:nvSpPr>
          <p:cNvPr id="48" name="타원 47"/>
          <p:cNvSpPr/>
          <p:nvPr/>
        </p:nvSpPr>
        <p:spPr>
          <a:xfrm>
            <a:off x="2266018" y="2286853"/>
            <a:ext cx="232554" cy="2325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⑤</a:t>
            </a:r>
            <a:endParaRPr lang="ko-KR" altLang="en-US" sz="1400" dirty="0"/>
          </a:p>
        </p:txBody>
      </p:sp>
      <p:sp>
        <p:nvSpPr>
          <p:cNvPr id="49" name="타원 48"/>
          <p:cNvSpPr/>
          <p:nvPr/>
        </p:nvSpPr>
        <p:spPr>
          <a:xfrm>
            <a:off x="2266018" y="2677378"/>
            <a:ext cx="232554" cy="2325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⑥</a:t>
            </a:r>
            <a:endParaRPr lang="ko-KR" altLang="en-US" sz="1400" dirty="0"/>
          </a:p>
        </p:txBody>
      </p:sp>
      <p:sp>
        <p:nvSpPr>
          <p:cNvPr id="50" name="타원 49"/>
          <p:cNvSpPr/>
          <p:nvPr/>
        </p:nvSpPr>
        <p:spPr>
          <a:xfrm>
            <a:off x="637243" y="2677378"/>
            <a:ext cx="232554" cy="2325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⑦</a:t>
            </a:r>
            <a:endParaRPr lang="ko-KR" altLang="en-US" sz="1400" dirty="0"/>
          </a:p>
        </p:txBody>
      </p:sp>
      <p:sp>
        <p:nvSpPr>
          <p:cNvPr id="51" name="타원 50"/>
          <p:cNvSpPr/>
          <p:nvPr/>
        </p:nvSpPr>
        <p:spPr>
          <a:xfrm>
            <a:off x="334379" y="4944328"/>
            <a:ext cx="232554" cy="2325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⑧</a:t>
            </a:r>
            <a:endParaRPr lang="ko-KR" altLang="en-US" sz="1400" dirty="0"/>
          </a:p>
        </p:txBody>
      </p:sp>
      <p:sp>
        <p:nvSpPr>
          <p:cNvPr id="52" name="타원 51"/>
          <p:cNvSpPr/>
          <p:nvPr/>
        </p:nvSpPr>
        <p:spPr>
          <a:xfrm>
            <a:off x="170518" y="5664821"/>
            <a:ext cx="232554" cy="2325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⑨</a:t>
            </a:r>
            <a:endParaRPr lang="ko-KR" alt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9252520" y="5060605"/>
            <a:ext cx="2113079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번호 붙인 것 수정 할 것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496677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4" name="Google Shape;564;p47"/>
          <p:cNvGraphicFramePr/>
          <p:nvPr>
            <p:extLst>
              <p:ext uri="{D42A27DB-BD31-4B8C-83A1-F6EECF244321}">
                <p14:modId xmlns:p14="http://schemas.microsoft.com/office/powerpoint/2010/main" val="1293063729"/>
              </p:ext>
            </p:extLst>
          </p:nvPr>
        </p:nvGraphicFramePr>
        <p:xfrm>
          <a:off x="2857488" y="1705583"/>
          <a:ext cx="5929375" cy="4438000"/>
        </p:xfrm>
        <a:graphic>
          <a:graphicData uri="http://schemas.openxmlformats.org/drawingml/2006/table">
            <a:tbl>
              <a:tblPr/>
              <a:tblGrid>
                <a:gridCol w="288300"/>
                <a:gridCol w="772775"/>
                <a:gridCol w="1229500"/>
                <a:gridCol w="2951475"/>
                <a:gridCol w="687325"/>
              </a:tblGrid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ym typeface="Gill Sans"/>
                        </a:rPr>
                        <a:t>No</a:t>
                      </a:r>
                      <a:endParaRPr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Gill Sans"/>
                        </a:rPr>
                        <a:t>명칭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Gill Sans"/>
                        </a:rPr>
                        <a:t>컨퍼넌트 타입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Gill Sans"/>
                        </a:rPr>
                        <a:t>설명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ym typeface="Gill Sans"/>
                        </a:rPr>
                        <a:t>기능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②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③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⑤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⑥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⑦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⑧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⑨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</a:tbl>
          </a:graphicData>
        </a:graphic>
      </p:graphicFrame>
      <p:sp>
        <p:nvSpPr>
          <p:cNvPr id="565" name="Google Shape;565;p47"/>
          <p:cNvSpPr txBox="1"/>
          <p:nvPr/>
        </p:nvSpPr>
        <p:spPr>
          <a:xfrm>
            <a:off x="179512" y="764704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페이지 디자인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35280" y="1703937"/>
            <a:ext cx="2369820" cy="4453796"/>
            <a:chOff x="371058" y="1246737"/>
            <a:chExt cx="1846362" cy="3470019"/>
          </a:xfrm>
        </p:grpSpPr>
        <p:sp>
          <p:nvSpPr>
            <p:cNvPr id="6" name="Display"/>
            <p:cNvSpPr>
              <a:spLocks/>
            </p:cNvSpPr>
            <p:nvPr/>
          </p:nvSpPr>
          <p:spPr bwMode="auto">
            <a:xfrm>
              <a:off x="371058" y="1354169"/>
              <a:ext cx="1846362" cy="3362587"/>
            </a:xfrm>
            <a:prstGeom prst="rect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73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7" name="Group 21"/>
            <p:cNvGrpSpPr/>
            <p:nvPr/>
          </p:nvGrpSpPr>
          <p:grpSpPr>
            <a:xfrm>
              <a:off x="371058" y="1246737"/>
              <a:ext cx="1846362" cy="98473"/>
              <a:chOff x="694158" y="1141996"/>
              <a:chExt cx="2014342" cy="107432"/>
            </a:xfrm>
          </p:grpSpPr>
          <p:sp>
            <p:nvSpPr>
              <p:cNvPr id="8" name="Display"/>
              <p:cNvSpPr>
                <a:spLocks/>
              </p:cNvSpPr>
              <p:nvPr/>
            </p:nvSpPr>
            <p:spPr bwMode="auto">
              <a:xfrm>
                <a:off x="694158" y="1141996"/>
                <a:ext cx="2014342" cy="107431"/>
              </a:xfrm>
              <a:prstGeom prst="rect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731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pic>
            <p:nvPicPr>
              <p:cNvPr id="9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94158" y="1141997"/>
                <a:ext cx="2014342" cy="1074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0" name="직사각형 9"/>
          <p:cNvSpPr/>
          <p:nvPr/>
        </p:nvSpPr>
        <p:spPr>
          <a:xfrm>
            <a:off x="132807" y="1564856"/>
            <a:ext cx="2583493" cy="45928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407881" y="1617915"/>
            <a:ext cx="233404" cy="233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388892"/>
              </p:ext>
            </p:extLst>
          </p:nvPr>
        </p:nvGraphicFramePr>
        <p:xfrm>
          <a:off x="402211" y="4213517"/>
          <a:ext cx="1942977" cy="1737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7659"/>
                <a:gridCol w="647659"/>
                <a:gridCol w="647659"/>
              </a:tblGrid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896477"/>
              </p:ext>
            </p:extLst>
          </p:nvPr>
        </p:nvGraphicFramePr>
        <p:xfrm>
          <a:off x="416972" y="1939862"/>
          <a:ext cx="1942977" cy="1737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7659"/>
                <a:gridCol w="647659"/>
                <a:gridCol w="647659"/>
              </a:tblGrid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Picture 6" descr="C:\Users\Administrator\Desktop\게임제안서\noun_Monster_223606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67" y="1851319"/>
            <a:ext cx="552534" cy="5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:\Users\Administrator\Desktop\게임제안서\noun_Monster_223606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725" y="1851318"/>
            <a:ext cx="552534" cy="5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643193" y="2444036"/>
            <a:ext cx="334212" cy="64561"/>
            <a:chOff x="2822329" y="5718091"/>
            <a:chExt cx="1856202" cy="216025"/>
          </a:xfrm>
        </p:grpSpPr>
        <p:sp>
          <p:nvSpPr>
            <p:cNvPr id="17" name="직사각형 16"/>
            <p:cNvSpPr/>
            <p:nvPr/>
          </p:nvSpPr>
          <p:spPr>
            <a:xfrm>
              <a:off x="2822329" y="5718091"/>
              <a:ext cx="1856202" cy="216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874280" y="5749904"/>
              <a:ext cx="1220095" cy="1524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783111" y="2443624"/>
            <a:ext cx="334212" cy="64561"/>
            <a:chOff x="2822329" y="5718091"/>
            <a:chExt cx="1856202" cy="216025"/>
          </a:xfrm>
        </p:grpSpPr>
        <p:sp>
          <p:nvSpPr>
            <p:cNvPr id="20" name="직사각형 19"/>
            <p:cNvSpPr/>
            <p:nvPr/>
          </p:nvSpPr>
          <p:spPr>
            <a:xfrm>
              <a:off x="2822329" y="5718091"/>
              <a:ext cx="1856202" cy="216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874280" y="5749904"/>
              <a:ext cx="1220095" cy="1524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215896" y="2443625"/>
            <a:ext cx="334212" cy="64561"/>
            <a:chOff x="2822329" y="5718091"/>
            <a:chExt cx="1856202" cy="216025"/>
          </a:xfrm>
        </p:grpSpPr>
        <p:sp>
          <p:nvSpPr>
            <p:cNvPr id="23" name="직사각형 22"/>
            <p:cNvSpPr/>
            <p:nvPr/>
          </p:nvSpPr>
          <p:spPr>
            <a:xfrm>
              <a:off x="2822329" y="5718091"/>
              <a:ext cx="1856202" cy="216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874280" y="5749904"/>
              <a:ext cx="1220095" cy="1524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Picture 6" descr="C:\Users\Administrator\Desktop\게임제안서\noun_Monster_223606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67" y="2487205"/>
            <a:ext cx="552534" cy="5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:\Users\Administrator\Desktop\게임제안서\noun_Monster_223606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725" y="2487204"/>
            <a:ext cx="552534" cy="5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643193" y="3079922"/>
            <a:ext cx="334212" cy="64561"/>
            <a:chOff x="2822329" y="5718091"/>
            <a:chExt cx="1856202" cy="216025"/>
          </a:xfrm>
        </p:grpSpPr>
        <p:sp>
          <p:nvSpPr>
            <p:cNvPr id="28" name="직사각형 27"/>
            <p:cNvSpPr/>
            <p:nvPr/>
          </p:nvSpPr>
          <p:spPr>
            <a:xfrm>
              <a:off x="2822329" y="5718091"/>
              <a:ext cx="1856202" cy="216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874280" y="5749904"/>
              <a:ext cx="1220095" cy="1524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783111" y="3079510"/>
            <a:ext cx="334212" cy="64561"/>
            <a:chOff x="2822329" y="5718091"/>
            <a:chExt cx="1856202" cy="216025"/>
          </a:xfrm>
        </p:grpSpPr>
        <p:sp>
          <p:nvSpPr>
            <p:cNvPr id="31" name="직사각형 30"/>
            <p:cNvSpPr/>
            <p:nvPr/>
          </p:nvSpPr>
          <p:spPr>
            <a:xfrm>
              <a:off x="2822329" y="5718091"/>
              <a:ext cx="1856202" cy="216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74280" y="5749904"/>
              <a:ext cx="1220095" cy="1524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Picture 6" descr="C:\Users\Administrator\Desktop\게임제안서\noun_Monster_223606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10" y="1851319"/>
            <a:ext cx="552534" cy="5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521953" y="4148362"/>
            <a:ext cx="1759897" cy="1780501"/>
            <a:chOff x="830372" y="3795893"/>
            <a:chExt cx="1759897" cy="1780501"/>
          </a:xfrm>
        </p:grpSpPr>
        <p:pic>
          <p:nvPicPr>
            <p:cNvPr id="35" name="Picture 11" descr="C:\Users\Administrator\Desktop\게임제안서\noun_Cat Girl_194390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594" y="4991515"/>
              <a:ext cx="392123" cy="510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 descr="C:\Users\Administrator\Desktop\게임제안서\noun_Death_1943902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930" y="4993176"/>
              <a:ext cx="538339" cy="508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3" descr="C:\Users\Administrator\Desktop\게임제안서\noun_fairy_1943914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094" y="4391317"/>
              <a:ext cx="433661" cy="508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4" descr="C:\Users\Administrator\Desktop\게임제안서\noun_princess_1943929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7075" y="4993175"/>
              <a:ext cx="392123" cy="508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그룹 38"/>
            <p:cNvGrpSpPr/>
            <p:nvPr/>
          </p:nvGrpSpPr>
          <p:grpSpPr>
            <a:xfrm>
              <a:off x="1514991" y="4899748"/>
              <a:ext cx="366314" cy="70762"/>
              <a:chOff x="2822329" y="5718091"/>
              <a:chExt cx="1856202" cy="216025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2822329" y="5718091"/>
                <a:ext cx="1856202" cy="216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2874280" y="5749904"/>
                <a:ext cx="1220095" cy="152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830372" y="5501607"/>
              <a:ext cx="366314" cy="70762"/>
              <a:chOff x="2822329" y="5718091"/>
              <a:chExt cx="1856202" cy="216025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2822329" y="5718091"/>
                <a:ext cx="1856202" cy="216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2874280" y="5749904"/>
                <a:ext cx="1220095" cy="152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1503963" y="5505632"/>
              <a:ext cx="366314" cy="70762"/>
              <a:chOff x="2822329" y="5718091"/>
              <a:chExt cx="1856202" cy="216025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2822329" y="5718091"/>
                <a:ext cx="1856202" cy="216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2874280" y="5749904"/>
                <a:ext cx="1220095" cy="152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2166778" y="5505180"/>
              <a:ext cx="366314" cy="70762"/>
              <a:chOff x="2822329" y="5718091"/>
              <a:chExt cx="1856202" cy="216025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2822329" y="5718091"/>
                <a:ext cx="1856202" cy="216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2874280" y="5749904"/>
                <a:ext cx="1220095" cy="152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3" name="Picture 13" descr="C:\Users\Administrator\Desktop\게임제안서\noun_fairy_1943914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094" y="3795893"/>
              <a:ext cx="433661" cy="508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4" name="그룹 43"/>
            <p:cNvGrpSpPr/>
            <p:nvPr/>
          </p:nvGrpSpPr>
          <p:grpSpPr>
            <a:xfrm>
              <a:off x="1514991" y="4304324"/>
              <a:ext cx="366314" cy="70762"/>
              <a:chOff x="2822329" y="5718091"/>
              <a:chExt cx="1856202" cy="216025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2822329" y="5718091"/>
                <a:ext cx="1856202" cy="216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2874280" y="5749904"/>
                <a:ext cx="1220095" cy="152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7" name="직사각형 56"/>
          <p:cNvSpPr/>
          <p:nvPr/>
        </p:nvSpPr>
        <p:spPr>
          <a:xfrm>
            <a:off x="2307969" y="1529771"/>
            <a:ext cx="404056" cy="38706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 dirty="0"/>
          </a:p>
        </p:txBody>
      </p:sp>
      <p:sp>
        <p:nvSpPr>
          <p:cNvPr id="58" name="타원 57"/>
          <p:cNvSpPr/>
          <p:nvPr/>
        </p:nvSpPr>
        <p:spPr>
          <a:xfrm>
            <a:off x="2249109" y="1502063"/>
            <a:ext cx="232554" cy="2325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①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418753" y="1939385"/>
            <a:ext cx="1946633" cy="170564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 dirty="0"/>
          </a:p>
        </p:txBody>
      </p:sp>
      <p:sp>
        <p:nvSpPr>
          <p:cNvPr id="60" name="타원 59"/>
          <p:cNvSpPr/>
          <p:nvPr/>
        </p:nvSpPr>
        <p:spPr>
          <a:xfrm>
            <a:off x="359893" y="1911677"/>
            <a:ext cx="232554" cy="2325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②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418753" y="4215860"/>
            <a:ext cx="1946633" cy="170564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 dirty="0"/>
          </a:p>
        </p:txBody>
      </p:sp>
      <p:sp>
        <p:nvSpPr>
          <p:cNvPr id="63" name="타원 62"/>
          <p:cNvSpPr/>
          <p:nvPr/>
        </p:nvSpPr>
        <p:spPr>
          <a:xfrm>
            <a:off x="359893" y="4188152"/>
            <a:ext cx="232554" cy="2325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072633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4" name="Google Shape;564;p47"/>
          <p:cNvGraphicFramePr/>
          <p:nvPr>
            <p:extLst>
              <p:ext uri="{D42A27DB-BD31-4B8C-83A1-F6EECF244321}">
                <p14:modId xmlns:p14="http://schemas.microsoft.com/office/powerpoint/2010/main" val="440613050"/>
              </p:ext>
            </p:extLst>
          </p:nvPr>
        </p:nvGraphicFramePr>
        <p:xfrm>
          <a:off x="2857488" y="1705583"/>
          <a:ext cx="5929375" cy="4438000"/>
        </p:xfrm>
        <a:graphic>
          <a:graphicData uri="http://schemas.openxmlformats.org/drawingml/2006/table">
            <a:tbl>
              <a:tblPr/>
              <a:tblGrid>
                <a:gridCol w="288300"/>
                <a:gridCol w="772775"/>
                <a:gridCol w="1229500"/>
                <a:gridCol w="2951475"/>
                <a:gridCol w="687325"/>
              </a:tblGrid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ym typeface="Gill Sans"/>
                        </a:rPr>
                        <a:t>No</a:t>
                      </a:r>
                      <a:endParaRPr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Gill Sans"/>
                        </a:rPr>
                        <a:t>명칭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Gill Sans"/>
                        </a:rPr>
                        <a:t>컨퍼넌트 타입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Gill Sans"/>
                        </a:rPr>
                        <a:t>설명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ym typeface="Gill Sans"/>
                        </a:rPr>
                        <a:t>기능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②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③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⑤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⑥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⑦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⑧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⑨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</a:tbl>
          </a:graphicData>
        </a:graphic>
      </p:graphicFrame>
      <p:sp>
        <p:nvSpPr>
          <p:cNvPr id="565" name="Google Shape;565;p47"/>
          <p:cNvSpPr txBox="1"/>
          <p:nvPr/>
        </p:nvSpPr>
        <p:spPr>
          <a:xfrm>
            <a:off x="179512" y="764704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페이지 디자인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35280" y="1703937"/>
            <a:ext cx="2369820" cy="4453796"/>
            <a:chOff x="371058" y="1246737"/>
            <a:chExt cx="1846362" cy="3470019"/>
          </a:xfrm>
        </p:grpSpPr>
        <p:sp>
          <p:nvSpPr>
            <p:cNvPr id="6" name="Display"/>
            <p:cNvSpPr>
              <a:spLocks/>
            </p:cNvSpPr>
            <p:nvPr/>
          </p:nvSpPr>
          <p:spPr bwMode="auto">
            <a:xfrm>
              <a:off x="371058" y="1354169"/>
              <a:ext cx="1846362" cy="3362587"/>
            </a:xfrm>
            <a:prstGeom prst="rect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73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7" name="Group 21"/>
            <p:cNvGrpSpPr/>
            <p:nvPr/>
          </p:nvGrpSpPr>
          <p:grpSpPr>
            <a:xfrm>
              <a:off x="371058" y="1246737"/>
              <a:ext cx="1846362" cy="98473"/>
              <a:chOff x="694158" y="1141996"/>
              <a:chExt cx="2014342" cy="107432"/>
            </a:xfrm>
          </p:grpSpPr>
          <p:sp>
            <p:nvSpPr>
              <p:cNvPr id="8" name="Display"/>
              <p:cNvSpPr>
                <a:spLocks/>
              </p:cNvSpPr>
              <p:nvPr/>
            </p:nvSpPr>
            <p:spPr bwMode="auto">
              <a:xfrm>
                <a:off x="694158" y="1141996"/>
                <a:ext cx="2014342" cy="107431"/>
              </a:xfrm>
              <a:prstGeom prst="rect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731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pic>
            <p:nvPicPr>
              <p:cNvPr id="9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94158" y="1141997"/>
                <a:ext cx="2014342" cy="1074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10" name="그룹 9"/>
          <p:cNvGrpSpPr/>
          <p:nvPr/>
        </p:nvGrpSpPr>
        <p:grpSpPr>
          <a:xfrm>
            <a:off x="162094" y="1551301"/>
            <a:ext cx="2591119" cy="4606432"/>
            <a:chOff x="5806356" y="1461080"/>
            <a:chExt cx="2259372" cy="4016660"/>
          </a:xfrm>
        </p:grpSpPr>
        <p:sp>
          <p:nvSpPr>
            <p:cNvPr id="11" name="직사각형 10"/>
            <p:cNvSpPr/>
            <p:nvPr/>
          </p:nvSpPr>
          <p:spPr>
            <a:xfrm>
              <a:off x="5806356" y="1461080"/>
              <a:ext cx="2259371" cy="40166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화면</a:t>
              </a:r>
              <a:endParaRPr lang="ko-KR" altLang="en-US" dirty="0"/>
            </a:p>
          </p:txBody>
        </p:sp>
        <p:pic>
          <p:nvPicPr>
            <p:cNvPr id="12" name="Picture 14" descr="C:\Users\Administrator\Desktop\게임제안서\noun_princess_1943929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676" y="1842336"/>
              <a:ext cx="957044" cy="1240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6936042" y="1461803"/>
              <a:ext cx="1129686" cy="2008329"/>
            </a:xfrm>
            <a:prstGeom prst="rect">
              <a:avLst/>
            </a:prstGeom>
            <a:solidFill>
              <a:srgbClr val="00B050"/>
            </a:solidFill>
            <a:ln w="381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806356" y="3469409"/>
              <a:ext cx="2259370" cy="200833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570908" y="5029778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949427" y="4040446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030415" y="4040446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570908" y="4032347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49427" y="3541730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489921" y="3541730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030415" y="3541730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570908" y="3533631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761670" y="1508772"/>
              <a:ext cx="238453" cy="2384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076282" y="3152106"/>
              <a:ext cx="589834" cy="190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상세보기</a:t>
              </a:r>
              <a:endParaRPr lang="ko-KR" altLang="en-US" sz="8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234882" y="4239992"/>
              <a:ext cx="589834" cy="24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/>
            <p:cNvSpPr/>
            <p:nvPr/>
          </p:nvSpPr>
          <p:spPr>
            <a:xfrm rot="10800000">
              <a:off x="7378779" y="4293055"/>
              <a:ext cx="302040" cy="143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414248" y="3960300"/>
              <a:ext cx="545070" cy="52879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489921" y="4040446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50992" y="1587319"/>
              <a:ext cx="829073" cy="1519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 err="1" smtClean="0"/>
                <a:t>프린세스</a:t>
              </a:r>
              <a:endParaRPr lang="en-US" altLang="ko-KR" sz="900" dirty="0" smtClean="0"/>
            </a:p>
            <a:p>
              <a:pPr>
                <a:lnSpc>
                  <a:spcPct val="150000"/>
                </a:lnSpc>
              </a:pPr>
              <a:r>
                <a:rPr lang="ko-KR" altLang="en-US" sz="900" dirty="0" err="1" smtClean="0"/>
                <a:t>공격형</a:t>
              </a:r>
              <a:endParaRPr lang="en-US" altLang="ko-KR" sz="900" dirty="0" smtClean="0"/>
            </a:p>
            <a:p>
              <a:pPr>
                <a:lnSpc>
                  <a:spcPct val="150000"/>
                </a:lnSpc>
              </a:pPr>
              <a:r>
                <a:rPr lang="ko-KR" altLang="en-US" sz="900" dirty="0" err="1" smtClean="0"/>
                <a:t>불속성</a:t>
              </a:r>
              <a:endParaRPr lang="en-US" altLang="ko-KR" sz="9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900" dirty="0" smtClean="0"/>
                <a:t>HP : 999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900" dirty="0" smtClean="0"/>
                <a:t>공격력 </a:t>
              </a:r>
              <a:r>
                <a:rPr lang="en-US" altLang="ko-KR" sz="900" dirty="0" smtClean="0"/>
                <a:t>: 169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900" dirty="0" smtClean="0"/>
                <a:t>방어력 </a:t>
              </a:r>
              <a:r>
                <a:rPr lang="en-US" altLang="ko-KR" sz="900" dirty="0" smtClean="0"/>
                <a:t>: 123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900" dirty="0" err="1" smtClean="0"/>
                <a:t>행동력</a:t>
              </a:r>
              <a:r>
                <a:rPr lang="ko-KR" altLang="en-US" sz="900" dirty="0" smtClean="0"/>
                <a:t> </a:t>
              </a:r>
              <a:r>
                <a:rPr lang="en-US" altLang="ko-KR" sz="900" dirty="0" smtClean="0"/>
                <a:t>: 111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039661" y="3182151"/>
              <a:ext cx="238453" cy="2384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661243" y="3182151"/>
              <a:ext cx="238453" cy="2384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350452" y="3178975"/>
              <a:ext cx="238453" cy="2384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806356" y="4489092"/>
              <a:ext cx="2259372" cy="9886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49427" y="5037877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489921" y="5037877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030415" y="5037877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949427" y="4539162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489921" y="4539162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030415" y="4539162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70908" y="4531063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7949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551;p46"/>
          <p:cNvGraphicFramePr/>
          <p:nvPr>
            <p:extLst>
              <p:ext uri="{D42A27DB-BD31-4B8C-83A1-F6EECF244321}">
                <p14:modId xmlns:p14="http://schemas.microsoft.com/office/powerpoint/2010/main" val="2358798125"/>
              </p:ext>
            </p:extLst>
          </p:nvPr>
        </p:nvGraphicFramePr>
        <p:xfrm>
          <a:off x="6858000" y="1287781"/>
          <a:ext cx="1978476" cy="4588225"/>
        </p:xfrm>
        <a:graphic>
          <a:graphicData uri="http://schemas.openxmlformats.org/drawingml/2006/table">
            <a:tbl>
              <a:tblPr/>
              <a:tblGrid>
                <a:gridCol w="352192"/>
                <a:gridCol w="1626284"/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marL="29132" marR="29132" marT="39581" marB="39581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⑤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⑥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⑦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⑧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⑨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한양해서"/>
                          <a:ea typeface="한양해서"/>
                          <a:cs typeface="Arial"/>
                          <a:sym typeface="Arial"/>
                        </a:rPr>
                        <a:t>⑩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  <a:tr h="22477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  <a:tr h="1908958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</a:tbl>
          </a:graphicData>
        </a:graphic>
      </p:graphicFrame>
      <p:graphicFrame>
        <p:nvGraphicFramePr>
          <p:cNvPr id="33" name="Google Shape;564;p47"/>
          <p:cNvGraphicFramePr/>
          <p:nvPr>
            <p:extLst>
              <p:ext uri="{D42A27DB-BD31-4B8C-83A1-F6EECF244321}">
                <p14:modId xmlns:p14="http://schemas.microsoft.com/office/powerpoint/2010/main" val="639059136"/>
              </p:ext>
            </p:extLst>
          </p:nvPr>
        </p:nvGraphicFramePr>
        <p:xfrm>
          <a:off x="159703" y="708660"/>
          <a:ext cx="8694737" cy="419100"/>
        </p:xfrm>
        <a:graphic>
          <a:graphicData uri="http://schemas.openxmlformats.org/drawingml/2006/table">
            <a:tbl>
              <a:tblPr/>
              <a:tblGrid>
                <a:gridCol w="568673"/>
                <a:gridCol w="1557624"/>
                <a:gridCol w="550875"/>
                <a:gridCol w="6017565"/>
              </a:tblGrid>
              <a:tr h="1746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ID</a:t>
                      </a:r>
                      <a:endParaRPr sz="8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57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err="1" smtClean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4" name="아래쪽 화살표 260"/>
          <p:cNvSpPr/>
          <p:nvPr/>
        </p:nvSpPr>
        <p:spPr>
          <a:xfrm>
            <a:off x="7496490" y="5674938"/>
            <a:ext cx="814096" cy="50006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00">
                <a:solidFill>
                  <a:schemeClr val="tx1"/>
                </a:solidFill>
              </a:rPr>
              <a:t>계속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81949" y="1381078"/>
            <a:ext cx="6689785" cy="4655905"/>
            <a:chOff x="-917986" y="1306929"/>
            <a:chExt cx="8368785" cy="5824442"/>
          </a:xfrm>
        </p:grpSpPr>
        <p:sp>
          <p:nvSpPr>
            <p:cNvPr id="15" name="직사각형 14"/>
            <p:cNvSpPr/>
            <p:nvPr/>
          </p:nvSpPr>
          <p:spPr>
            <a:xfrm>
              <a:off x="245652" y="1450946"/>
              <a:ext cx="985880" cy="2880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6501828" y="1450961"/>
              <a:ext cx="857256" cy="288001"/>
            </a:xfrm>
            <a:prstGeom prst="wedgeRoundRectCallout">
              <a:avLst>
                <a:gd name="adj1" fmla="val -33156"/>
                <a:gd name="adj2" fmla="val 86233"/>
                <a:gd name="adj3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툴팁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28777" y="2099017"/>
              <a:ext cx="1124942" cy="2857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팀 로고 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861898" y="1467534"/>
              <a:ext cx="897108" cy="2548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786099" y="2099017"/>
              <a:ext cx="1124942" cy="2857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유니티</a:t>
              </a:r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로고 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cxnSp>
          <p:nvCxnSpPr>
            <p:cNvPr id="20" name="직선 화살표 연결선 19"/>
            <p:cNvCxnSpPr>
              <a:stCxn id="17" idx="3"/>
              <a:endCxn id="19" idx="1"/>
            </p:cNvCxnSpPr>
            <p:nvPr/>
          </p:nvCxnSpPr>
          <p:spPr>
            <a:xfrm>
              <a:off x="1553719" y="2241893"/>
              <a:ext cx="232380" cy="1588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모서리가 둥근 직사각형 20"/>
            <p:cNvSpPr/>
            <p:nvPr/>
          </p:nvSpPr>
          <p:spPr>
            <a:xfrm>
              <a:off x="5314695" y="1452085"/>
              <a:ext cx="857256" cy="28575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팝업 창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561408" y="1467534"/>
              <a:ext cx="970613" cy="2548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텍스트 필드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088882" y="1467161"/>
              <a:ext cx="895935" cy="2556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비활성 버튼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-917986" y="1306929"/>
              <a:ext cx="8368785" cy="576064"/>
            </a:xfrm>
            <a:prstGeom prst="roundRect">
              <a:avLst>
                <a:gd name="adj" fmla="val 2125"/>
              </a:avLst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-699253" y="1431200"/>
              <a:ext cx="1005213" cy="320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50" b="1" dirty="0">
                  <a:solidFill>
                    <a:schemeClr val="tx1"/>
                  </a:solidFill>
                </a:rPr>
                <a:t>도형 </a:t>
              </a:r>
              <a:r>
                <a:rPr lang="ko-KR" altLang="en-US" sz="1050" b="1" dirty="0" smtClean="0">
                  <a:solidFill>
                    <a:schemeClr val="tx1"/>
                  </a:solidFill>
                </a:rPr>
                <a:t>설명</a:t>
              </a:r>
              <a:r>
                <a:rPr lang="en-US" altLang="ko-KR" sz="1050" b="1" dirty="0" smtClean="0">
                  <a:solidFill>
                    <a:schemeClr val="tx1"/>
                  </a:solidFill>
                </a:rPr>
                <a:t>: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773496" y="2677361"/>
              <a:ext cx="1124942" cy="2857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부대 관리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397496" y="2677361"/>
              <a:ext cx="1080120" cy="2857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상점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128118" y="2677361"/>
              <a:ext cx="1124942" cy="2857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로비 화면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cxnSp>
          <p:nvCxnSpPr>
            <p:cNvPr id="29" name="직선 화살표 연결선 28"/>
            <p:cNvCxnSpPr>
              <a:endCxn id="28" idx="0"/>
            </p:cNvCxnSpPr>
            <p:nvPr/>
          </p:nvCxnSpPr>
          <p:spPr>
            <a:xfrm>
              <a:off x="3690589" y="2386357"/>
              <a:ext cx="0" cy="291004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3128118" y="2100605"/>
              <a:ext cx="1124942" cy="2857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 화면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cxnSp>
          <p:nvCxnSpPr>
            <p:cNvPr id="32" name="직선 화살표 연결선 31"/>
            <p:cNvCxnSpPr>
              <a:stCxn id="19" idx="3"/>
              <a:endCxn id="30" idx="1"/>
            </p:cNvCxnSpPr>
            <p:nvPr/>
          </p:nvCxnSpPr>
          <p:spPr>
            <a:xfrm>
              <a:off x="2911041" y="2241893"/>
              <a:ext cx="217077" cy="1588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28" idx="2"/>
            </p:cNvCxnSpPr>
            <p:nvPr/>
          </p:nvCxnSpPr>
          <p:spPr>
            <a:xfrm>
              <a:off x="3690589" y="2963113"/>
              <a:ext cx="0" cy="38626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stCxn id="28" idx="1"/>
              <a:endCxn id="26" idx="3"/>
            </p:cNvCxnSpPr>
            <p:nvPr/>
          </p:nvCxnSpPr>
          <p:spPr>
            <a:xfrm flipH="1">
              <a:off x="2898438" y="2820237"/>
              <a:ext cx="229680" cy="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28" idx="3"/>
              <a:endCxn id="27" idx="1"/>
            </p:cNvCxnSpPr>
            <p:nvPr/>
          </p:nvCxnSpPr>
          <p:spPr>
            <a:xfrm>
              <a:off x="4253060" y="2820237"/>
              <a:ext cx="144436" cy="1588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/>
            <p:cNvSpPr/>
            <p:nvPr/>
          </p:nvSpPr>
          <p:spPr>
            <a:xfrm>
              <a:off x="445072" y="2677361"/>
              <a:ext cx="1108646" cy="2857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영웅관리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cxnSp>
          <p:nvCxnSpPr>
            <p:cNvPr id="49" name="꺾인 연결선 48"/>
            <p:cNvCxnSpPr>
              <a:stCxn id="28" idx="2"/>
              <a:endCxn id="48" idx="2"/>
            </p:cNvCxnSpPr>
            <p:nvPr/>
          </p:nvCxnSpPr>
          <p:spPr>
            <a:xfrm rot="5400000">
              <a:off x="2344992" y="1617516"/>
              <a:ext cx="12700" cy="2691194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/>
            <p:cNvSpPr/>
            <p:nvPr/>
          </p:nvSpPr>
          <p:spPr>
            <a:xfrm>
              <a:off x="552765" y="3349695"/>
              <a:ext cx="5857916" cy="328614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로비 화면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52765" y="3564009"/>
              <a:ext cx="5857915" cy="236095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로비 화면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345756" y="6064339"/>
              <a:ext cx="500066" cy="5000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영웅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921820" y="6064339"/>
              <a:ext cx="500066" cy="5000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부대</a:t>
              </a:r>
              <a:endParaRPr lang="en-US" altLang="ko-KR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관리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497884" y="6064339"/>
              <a:ext cx="500066" cy="5000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상점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540548" y="3349695"/>
              <a:ext cx="428628" cy="2143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설정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183358" y="3349695"/>
              <a:ext cx="214314" cy="2143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+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397540" y="3349696"/>
              <a:ext cx="779274" cy="2143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보상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183226" y="3349694"/>
              <a:ext cx="214314" cy="2143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+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97484" y="3349695"/>
              <a:ext cx="779274" cy="2143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열쇠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676758" y="3349695"/>
              <a:ext cx="214314" cy="2143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+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889362" y="3349696"/>
              <a:ext cx="1293864" cy="2143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골드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683170" y="5279900"/>
              <a:ext cx="214314" cy="2143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1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899194" y="4780165"/>
              <a:ext cx="214314" cy="2143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2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756513" y="4849893"/>
              <a:ext cx="214314" cy="2143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4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403250" y="4565851"/>
              <a:ext cx="214314" cy="2143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3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044545" y="5357939"/>
              <a:ext cx="214314" cy="2143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5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548601" y="5141915"/>
              <a:ext cx="214314" cy="2143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6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3836633" y="4637859"/>
              <a:ext cx="214314" cy="2143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7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40689" y="4492133"/>
              <a:ext cx="214314" cy="2143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8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4777804" y="4709867"/>
              <a:ext cx="214314" cy="2143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9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71" name="정오각형 70"/>
            <p:cNvSpPr/>
            <p:nvPr/>
          </p:nvSpPr>
          <p:spPr>
            <a:xfrm rot="10800000">
              <a:off x="4467854" y="3384852"/>
              <a:ext cx="144000" cy="144000"/>
            </a:xfrm>
            <a:prstGeom prst="pentagon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2891072" y="3384852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</a:endParaRPr>
            </a:p>
          </p:txBody>
        </p:sp>
        <p:sp>
          <p:nvSpPr>
            <p:cNvPr id="73" name="갈매기형 수장 72"/>
            <p:cNvSpPr/>
            <p:nvPr/>
          </p:nvSpPr>
          <p:spPr>
            <a:xfrm>
              <a:off x="5579905" y="4567560"/>
              <a:ext cx="428628" cy="428628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</a:endParaRPr>
            </a:p>
          </p:txBody>
        </p:sp>
        <p:sp>
          <p:nvSpPr>
            <p:cNvPr id="74" name="갈매기형 수장 73"/>
            <p:cNvSpPr/>
            <p:nvPr/>
          </p:nvSpPr>
          <p:spPr>
            <a:xfrm rot="10800000">
              <a:off x="967975" y="4567560"/>
              <a:ext cx="428628" cy="428628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961380" y="6064339"/>
              <a:ext cx="500066" cy="5000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Quest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-838819" y="4890049"/>
              <a:ext cx="1124942" cy="2857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던전플레이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cxnSp>
          <p:nvCxnSpPr>
            <p:cNvPr id="77" name="꺾인 연결선 45"/>
            <p:cNvCxnSpPr>
              <a:stCxn id="62" idx="1"/>
              <a:endCxn id="76" idx="2"/>
            </p:cNvCxnSpPr>
            <p:nvPr/>
          </p:nvCxnSpPr>
          <p:spPr>
            <a:xfrm rot="10800000">
              <a:off x="-276348" y="5175801"/>
              <a:ext cx="1959518" cy="211256"/>
            </a:xfrm>
            <a:prstGeom prst="bentConnector2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모서리가 둥근 직사각형 77"/>
            <p:cNvSpPr/>
            <p:nvPr/>
          </p:nvSpPr>
          <p:spPr>
            <a:xfrm>
              <a:off x="-798348" y="4441785"/>
              <a:ext cx="1044000" cy="285752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종료 팝업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cxnSp>
          <p:nvCxnSpPr>
            <p:cNvPr id="79" name="직선 화살표 연결선 78"/>
            <p:cNvCxnSpPr>
              <a:stCxn id="76" idx="0"/>
              <a:endCxn id="78" idx="2"/>
            </p:cNvCxnSpPr>
            <p:nvPr/>
          </p:nvCxnSpPr>
          <p:spPr>
            <a:xfrm flipV="1">
              <a:off x="-276348" y="4727537"/>
              <a:ext cx="0" cy="162512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/>
            <p:cNvSpPr/>
            <p:nvPr/>
          </p:nvSpPr>
          <p:spPr>
            <a:xfrm>
              <a:off x="564425" y="3329423"/>
              <a:ext cx="845596" cy="2548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주둔지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537444" y="6064339"/>
              <a:ext cx="500066" cy="5000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 err="1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레이드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2113508" y="6064339"/>
              <a:ext cx="500066" cy="5000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아레나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2690649" y="6064339"/>
              <a:ext cx="500066" cy="5000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랭킹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grpSp>
          <p:nvGrpSpPr>
            <p:cNvPr id="84" name="그룹 83"/>
            <p:cNvGrpSpPr/>
            <p:nvPr/>
          </p:nvGrpSpPr>
          <p:grpSpPr>
            <a:xfrm>
              <a:off x="5050580" y="5284221"/>
              <a:ext cx="323258" cy="230039"/>
              <a:chOff x="6995180" y="4149112"/>
              <a:chExt cx="323258" cy="230039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7032136" y="4149112"/>
                <a:ext cx="216000" cy="216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6995180" y="4167389"/>
                <a:ext cx="323258" cy="211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10</a:t>
                </a:r>
                <a:endParaRPr lang="ko-KR" altLang="en-US" sz="105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7" name="직선 화살표 연결선 86"/>
            <p:cNvCxnSpPr>
              <a:stCxn id="78" idx="3"/>
            </p:cNvCxnSpPr>
            <p:nvPr/>
          </p:nvCxnSpPr>
          <p:spPr>
            <a:xfrm>
              <a:off x="245652" y="4584661"/>
              <a:ext cx="318773" cy="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모서리가 둥근 직사각형 87"/>
            <p:cNvSpPr/>
            <p:nvPr/>
          </p:nvSpPr>
          <p:spPr>
            <a:xfrm>
              <a:off x="-838820" y="6171496"/>
              <a:ext cx="1044000" cy="285752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퀘스트</a:t>
              </a:r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팝업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2562682" y="6845619"/>
              <a:ext cx="756000" cy="285752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랭킹 팝업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4109789" y="6845619"/>
              <a:ext cx="972000" cy="2857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영웅관리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585304" y="6845619"/>
              <a:ext cx="1124942" cy="2857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부대 관리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6534454" y="6171496"/>
              <a:ext cx="792000" cy="2857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상점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817436" y="6845619"/>
              <a:ext cx="648000" cy="2857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레이드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2833588" y="3985467"/>
              <a:ext cx="1293864" cy="2143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레이드</a:t>
              </a:r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cxnSp>
          <p:nvCxnSpPr>
            <p:cNvPr id="95" name="직선 화살표 연결선 94"/>
            <p:cNvCxnSpPr>
              <a:stCxn id="75" idx="1"/>
              <a:endCxn id="88" idx="3"/>
            </p:cNvCxnSpPr>
            <p:nvPr/>
          </p:nvCxnSpPr>
          <p:spPr>
            <a:xfrm flipH="1">
              <a:off x="205180" y="6314372"/>
              <a:ext cx="756200" cy="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>
              <a:stCxn id="83" idx="2"/>
              <a:endCxn id="89" idx="0"/>
            </p:cNvCxnSpPr>
            <p:nvPr/>
          </p:nvCxnSpPr>
          <p:spPr>
            <a:xfrm>
              <a:off x="2940682" y="6564405"/>
              <a:ext cx="0" cy="281214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꺾인 연결선 45"/>
            <p:cNvCxnSpPr>
              <a:stCxn id="89" idx="3"/>
              <a:endCxn id="50" idx="2"/>
            </p:cNvCxnSpPr>
            <p:nvPr/>
          </p:nvCxnSpPr>
          <p:spPr>
            <a:xfrm flipV="1">
              <a:off x="3318682" y="6635843"/>
              <a:ext cx="163041" cy="352652"/>
            </a:xfrm>
            <a:prstGeom prst="bentConnector2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꺾인 연결선 45"/>
            <p:cNvCxnSpPr>
              <a:stCxn id="93" idx="2"/>
              <a:endCxn id="50" idx="2"/>
            </p:cNvCxnSpPr>
            <p:nvPr/>
          </p:nvCxnSpPr>
          <p:spPr>
            <a:xfrm rot="5400000" flipH="1" flipV="1">
              <a:off x="2063815" y="5713463"/>
              <a:ext cx="495528" cy="2340287"/>
            </a:xfrm>
            <a:prstGeom prst="bentConnector3">
              <a:avLst>
                <a:gd name="adj1" fmla="val -46133"/>
              </a:avLst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직사각형 98"/>
            <p:cNvSpPr/>
            <p:nvPr/>
          </p:nvSpPr>
          <p:spPr>
            <a:xfrm>
              <a:off x="967973" y="5335032"/>
              <a:ext cx="500066" cy="5000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Quest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cxnSp>
          <p:nvCxnSpPr>
            <p:cNvPr id="100" name="꺾인 연결선 45"/>
            <p:cNvCxnSpPr>
              <a:stCxn id="81" idx="2"/>
              <a:endCxn id="93" idx="3"/>
            </p:cNvCxnSpPr>
            <p:nvPr/>
          </p:nvCxnSpPr>
          <p:spPr>
            <a:xfrm rot="5400000">
              <a:off x="1414412" y="6615430"/>
              <a:ext cx="424090" cy="322041"/>
            </a:xfrm>
            <a:prstGeom prst="bentConnector2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꺾인 연결선 45"/>
            <p:cNvCxnSpPr>
              <a:stCxn id="88" idx="0"/>
            </p:cNvCxnSpPr>
            <p:nvPr/>
          </p:nvCxnSpPr>
          <p:spPr>
            <a:xfrm rot="5400000" flipH="1" flipV="1">
              <a:off x="-135881" y="5452335"/>
              <a:ext cx="538222" cy="900100"/>
            </a:xfrm>
            <a:prstGeom prst="bentConnector2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stCxn id="52" idx="2"/>
              <a:endCxn id="90" idx="0"/>
            </p:cNvCxnSpPr>
            <p:nvPr/>
          </p:nvCxnSpPr>
          <p:spPr>
            <a:xfrm>
              <a:off x="4595789" y="6564405"/>
              <a:ext cx="0" cy="281214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stCxn id="54" idx="3"/>
              <a:endCxn id="92" idx="1"/>
            </p:cNvCxnSpPr>
            <p:nvPr/>
          </p:nvCxnSpPr>
          <p:spPr>
            <a:xfrm>
              <a:off x="5997950" y="6314372"/>
              <a:ext cx="536504" cy="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55" idx="0"/>
            </p:cNvCxnSpPr>
            <p:nvPr/>
          </p:nvCxnSpPr>
          <p:spPr>
            <a:xfrm rot="16200000" flipV="1">
              <a:off x="5636544" y="3231377"/>
              <a:ext cx="235726" cy="91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꺾인 연결선 45"/>
            <p:cNvCxnSpPr>
              <a:stCxn id="53" idx="2"/>
              <a:endCxn id="91" idx="1"/>
            </p:cNvCxnSpPr>
            <p:nvPr/>
          </p:nvCxnSpPr>
          <p:spPr>
            <a:xfrm rot="16200000" flipH="1">
              <a:off x="5166533" y="6569724"/>
              <a:ext cx="424090" cy="413451"/>
            </a:xfrm>
            <a:prstGeom prst="bentConnector2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꺾인 연결선 45"/>
            <p:cNvCxnSpPr>
              <a:stCxn id="90" idx="2"/>
              <a:endCxn id="50" idx="2"/>
            </p:cNvCxnSpPr>
            <p:nvPr/>
          </p:nvCxnSpPr>
          <p:spPr>
            <a:xfrm rot="5400000" flipH="1">
              <a:off x="3790992" y="6326574"/>
              <a:ext cx="495528" cy="1114066"/>
            </a:xfrm>
            <a:prstGeom prst="bentConnector3">
              <a:avLst>
                <a:gd name="adj1" fmla="val -46133"/>
              </a:avLst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꺾인 연결선 45"/>
            <p:cNvCxnSpPr>
              <a:stCxn id="91" idx="3"/>
              <a:endCxn id="51" idx="3"/>
            </p:cNvCxnSpPr>
            <p:nvPr/>
          </p:nvCxnSpPr>
          <p:spPr>
            <a:xfrm flipH="1" flipV="1">
              <a:off x="6410681" y="4744489"/>
              <a:ext cx="299565" cy="2244006"/>
            </a:xfrm>
            <a:prstGeom prst="bentConnector3">
              <a:avLst>
                <a:gd name="adj1" fmla="val -267088"/>
              </a:avLst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꺾인 연결선 45"/>
            <p:cNvCxnSpPr>
              <a:stCxn id="92" idx="0"/>
              <a:endCxn id="51" idx="3"/>
            </p:cNvCxnSpPr>
            <p:nvPr/>
          </p:nvCxnSpPr>
          <p:spPr>
            <a:xfrm rot="16200000" flipV="1">
              <a:off x="5957065" y="5198106"/>
              <a:ext cx="1427007" cy="519773"/>
            </a:xfrm>
            <a:prstGeom prst="bentConnector2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모서리가 둥근 직사각형 108"/>
            <p:cNvSpPr/>
            <p:nvPr/>
          </p:nvSpPr>
          <p:spPr>
            <a:xfrm>
              <a:off x="5568074" y="2828217"/>
              <a:ext cx="1044000" cy="285752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환경설정 팝업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14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551;p46"/>
          <p:cNvGraphicFramePr/>
          <p:nvPr>
            <p:extLst>
              <p:ext uri="{D42A27DB-BD31-4B8C-83A1-F6EECF244321}">
                <p14:modId xmlns:p14="http://schemas.microsoft.com/office/powerpoint/2010/main" val="2002398514"/>
              </p:ext>
            </p:extLst>
          </p:nvPr>
        </p:nvGraphicFramePr>
        <p:xfrm>
          <a:off x="5796136" y="1742207"/>
          <a:ext cx="3024336" cy="4646784"/>
        </p:xfrm>
        <a:graphic>
          <a:graphicData uri="http://schemas.openxmlformats.org/drawingml/2006/table">
            <a:tbl>
              <a:tblPr/>
              <a:tblGrid>
                <a:gridCol w="3024336"/>
              </a:tblGrid>
              <a:tr h="174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5341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상단에는 주요정보나 자주 사용하지 않는 기능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위주로 배치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자신의 전체적인 게임 진척도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주요재화</a:t>
                      </a:r>
                      <a:endParaRPr lang="en-US" altLang="ko-KR" sz="10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보유현황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이벤트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우편을 확인하고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플레이에 참고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활용 할 수 있도록 하기 위해 눈에 띄게 배치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캐릭터가 핵심이기 때문에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중앙에는 플레이어의 대표캐릭터를 가장 크게 잘 보일 수 있도록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출력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하단에는 자주 플레이 하게 되는 </a:t>
                      </a:r>
                      <a:r>
                        <a:rPr lang="ko-KR" altLang="en-US" sz="10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컨텐츠와</a:t>
                      </a:r>
                      <a:endParaRPr lang="en-US" altLang="ko-KR" sz="10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플레이에 보다 직접적으로 영향을 주는 관리메뉴</a:t>
                      </a:r>
                      <a:endParaRPr lang="en-US" altLang="ko-KR" sz="10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위주로 구성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많은 조작을 하게 되는 기능이므로</a:t>
                      </a:r>
                      <a:endParaRPr lang="en-US" altLang="ko-KR" sz="10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엄지손가락으로 조작하기 편한 위치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조작 시에</a:t>
                      </a:r>
                      <a:endParaRPr lang="en-US" altLang="ko-KR" sz="10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화면을 많이 가리지 않는 위치에 배치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35725" marR="35725" marT="35725" marB="35725"/>
                </a:tc>
              </a:tr>
            </a:tbl>
          </a:graphicData>
        </a:graphic>
      </p:graphicFrame>
      <p:graphicFrame>
        <p:nvGraphicFramePr>
          <p:cNvPr id="33" name="Google Shape;564;p47"/>
          <p:cNvGraphicFramePr/>
          <p:nvPr>
            <p:extLst>
              <p:ext uri="{D42A27DB-BD31-4B8C-83A1-F6EECF244321}">
                <p14:modId xmlns:p14="http://schemas.microsoft.com/office/powerpoint/2010/main" val="518079383"/>
              </p:ext>
            </p:extLst>
          </p:nvPr>
        </p:nvGraphicFramePr>
        <p:xfrm>
          <a:off x="159703" y="708660"/>
          <a:ext cx="8694737" cy="776124"/>
        </p:xfrm>
        <a:graphic>
          <a:graphicData uri="http://schemas.openxmlformats.org/drawingml/2006/table">
            <a:tbl>
              <a:tblPr/>
              <a:tblGrid>
                <a:gridCol w="568673"/>
                <a:gridCol w="1557624"/>
                <a:gridCol w="550875"/>
                <a:gridCol w="6017565"/>
              </a:tblGrid>
              <a:tr h="3580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 설명</a:t>
                      </a:r>
                      <a:endParaRPr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err="1" smtClean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로비 화면</a:t>
                      </a:r>
                      <a:endParaRPr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3616685" y="823750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8617707" y="823762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5227" y="1953072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팀 로고 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708043" y="837010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31258" y="2343267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유니티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로고 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20" name="직선 화살표 연결선 19"/>
          <p:cNvCxnSpPr>
            <a:stCxn id="17" idx="2"/>
            <a:endCxn id="19" idx="0"/>
          </p:cNvCxnSpPr>
          <p:nvPr/>
        </p:nvCxnSpPr>
        <p:spPr>
          <a:xfrm flipH="1">
            <a:off x="580883" y="2181495"/>
            <a:ext cx="13969" cy="16177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7668744" y="824661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68466" y="837010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88862" y="836712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861353" y="807966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설명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63143" y="3055420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파티관리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3123" y="2749026"/>
            <a:ext cx="891353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99268" y="2744840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99269" y="2342255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타이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틀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32" name="직선 화살표 연결선 31"/>
          <p:cNvCxnSpPr>
            <a:stCxn id="19" idx="3"/>
            <a:endCxn id="30" idx="1"/>
          </p:cNvCxnSpPr>
          <p:nvPr/>
        </p:nvCxnSpPr>
        <p:spPr>
          <a:xfrm flipV="1">
            <a:off x="1030507" y="2456467"/>
            <a:ext cx="168762" cy="101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8" idx="2"/>
            <a:endCxn id="48" idx="0"/>
          </p:cNvCxnSpPr>
          <p:nvPr/>
        </p:nvCxnSpPr>
        <p:spPr>
          <a:xfrm>
            <a:off x="1648893" y="2973263"/>
            <a:ext cx="10462" cy="65183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8" idx="1"/>
            <a:endCxn id="27" idx="3"/>
          </p:cNvCxnSpPr>
          <p:nvPr/>
        </p:nvCxnSpPr>
        <p:spPr>
          <a:xfrm flipH="1">
            <a:off x="1044476" y="2859052"/>
            <a:ext cx="154792" cy="418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8" idx="3"/>
          </p:cNvCxnSpPr>
          <p:nvPr/>
        </p:nvCxnSpPr>
        <p:spPr>
          <a:xfrm>
            <a:off x="2098517" y="2859052"/>
            <a:ext cx="212110" cy="418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216244" y="3625101"/>
            <a:ext cx="886222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49" name="꺾인 연결선 48"/>
          <p:cNvCxnSpPr>
            <a:stCxn id="28" idx="2"/>
            <a:endCxn id="26" idx="3"/>
          </p:cNvCxnSpPr>
          <p:nvPr/>
        </p:nvCxnSpPr>
        <p:spPr>
          <a:xfrm rot="5400000">
            <a:off x="1257459" y="2778197"/>
            <a:ext cx="196369" cy="586501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1241963" y="4238092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메인스테이지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1274314" y="4618237"/>
            <a:ext cx="83454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 팝업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79" name="직선 화살표 연결선 78"/>
          <p:cNvCxnSpPr>
            <a:stCxn id="76" idx="2"/>
            <a:endCxn id="78" idx="0"/>
          </p:cNvCxnSpPr>
          <p:nvPr/>
        </p:nvCxnSpPr>
        <p:spPr>
          <a:xfrm flipH="1">
            <a:off x="1691587" y="4466515"/>
            <a:ext cx="1" cy="15172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8" idx="3"/>
          </p:cNvCxnSpPr>
          <p:nvPr/>
        </p:nvCxnSpPr>
        <p:spPr>
          <a:xfrm>
            <a:off x="2108860" y="4732449"/>
            <a:ext cx="196275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1825679" y="6152905"/>
            <a:ext cx="776991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866520" y="6146725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782412" y="2513643"/>
            <a:ext cx="83454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환경설정 팝업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4782412" y="2864518"/>
            <a:ext cx="83454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우편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함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팝업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5" name="모서리가 둥근 직사각형 164"/>
          <p:cNvSpPr/>
          <p:nvPr/>
        </p:nvSpPr>
        <p:spPr>
          <a:xfrm>
            <a:off x="4782412" y="2156592"/>
            <a:ext cx="83454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공지사항 팝업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3892295" y="6146725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파티관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리</a:t>
            </a:r>
          </a:p>
        </p:txBody>
      </p:sp>
      <p:cxnSp>
        <p:nvCxnSpPr>
          <p:cNvPr id="212" name="꺾인 연결선 211"/>
          <p:cNvCxnSpPr>
            <a:stCxn id="90" idx="2"/>
            <a:endCxn id="191" idx="2"/>
          </p:cNvCxnSpPr>
          <p:nvPr/>
        </p:nvCxnSpPr>
        <p:spPr>
          <a:xfrm rot="5400000" flipH="1" flipV="1">
            <a:off x="3241487" y="5347836"/>
            <a:ext cx="6180" cy="2060804"/>
          </a:xfrm>
          <a:prstGeom prst="bentConnector3">
            <a:avLst>
              <a:gd name="adj1" fmla="val -2571715"/>
            </a:avLst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/>
          <p:cNvCxnSpPr>
            <a:stCxn id="90" idx="3"/>
            <a:endCxn id="91" idx="1"/>
          </p:cNvCxnSpPr>
          <p:nvPr/>
        </p:nvCxnSpPr>
        <p:spPr>
          <a:xfrm flipV="1">
            <a:off x="2602670" y="6260937"/>
            <a:ext cx="263850" cy="618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/>
          <p:cNvCxnSpPr>
            <a:stCxn id="91" idx="3"/>
            <a:endCxn id="191" idx="1"/>
          </p:cNvCxnSpPr>
          <p:nvPr/>
        </p:nvCxnSpPr>
        <p:spPr>
          <a:xfrm>
            <a:off x="3631888" y="6260937"/>
            <a:ext cx="260407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직사각형 232"/>
          <p:cNvSpPr/>
          <p:nvPr/>
        </p:nvSpPr>
        <p:spPr>
          <a:xfrm>
            <a:off x="1277720" y="5587939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로비화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면</a:t>
            </a:r>
          </a:p>
        </p:txBody>
      </p:sp>
      <p:sp>
        <p:nvSpPr>
          <p:cNvPr id="237" name="직사각형 236"/>
          <p:cNvSpPr/>
          <p:nvPr/>
        </p:nvSpPr>
        <p:spPr>
          <a:xfrm>
            <a:off x="163143" y="3334095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238" name="꺾인 연결선 237"/>
          <p:cNvCxnSpPr>
            <a:stCxn id="28" idx="2"/>
            <a:endCxn id="237" idx="3"/>
          </p:cNvCxnSpPr>
          <p:nvPr/>
        </p:nvCxnSpPr>
        <p:spPr>
          <a:xfrm rot="5400000">
            <a:off x="1118121" y="2917535"/>
            <a:ext cx="475044" cy="586501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직사각형 258"/>
          <p:cNvSpPr/>
          <p:nvPr/>
        </p:nvSpPr>
        <p:spPr>
          <a:xfrm>
            <a:off x="4721348" y="5300804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점</a:t>
            </a:r>
          </a:p>
        </p:txBody>
      </p:sp>
      <p:sp>
        <p:nvSpPr>
          <p:cNvPr id="267" name="직사각형 266"/>
          <p:cNvSpPr/>
          <p:nvPr/>
        </p:nvSpPr>
        <p:spPr>
          <a:xfrm>
            <a:off x="4721348" y="5587940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커뮤니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티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1204499" y="1893203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이벤트 배너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241963" y="4994339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챌린지컨텐</a:t>
            </a:r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츠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98" name="직선 화살표 연결선 97"/>
          <p:cNvCxnSpPr>
            <a:stCxn id="97" idx="0"/>
            <a:endCxn id="78" idx="2"/>
          </p:cNvCxnSpPr>
          <p:nvPr/>
        </p:nvCxnSpPr>
        <p:spPr>
          <a:xfrm flipH="1" flipV="1">
            <a:off x="1691587" y="4846660"/>
            <a:ext cx="1" cy="14767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/>
          <p:cNvSpPr/>
          <p:nvPr/>
        </p:nvSpPr>
        <p:spPr>
          <a:xfrm>
            <a:off x="4721304" y="4994340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PVP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컨텐츠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39" name="직선 화살표 연결선 138"/>
          <p:cNvCxnSpPr>
            <a:stCxn id="30" idx="2"/>
            <a:endCxn id="28" idx="0"/>
          </p:cNvCxnSpPr>
          <p:nvPr/>
        </p:nvCxnSpPr>
        <p:spPr>
          <a:xfrm flipH="1">
            <a:off x="1648893" y="2570678"/>
            <a:ext cx="1" cy="17416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2303664" y="1893203"/>
            <a:ext cx="2262917" cy="3994149"/>
            <a:chOff x="2303664" y="1969040"/>
            <a:chExt cx="2262917" cy="3994149"/>
          </a:xfrm>
        </p:grpSpPr>
        <p:sp>
          <p:nvSpPr>
            <p:cNvPr id="86" name="직사각형 85"/>
            <p:cNvSpPr/>
            <p:nvPr/>
          </p:nvSpPr>
          <p:spPr>
            <a:xfrm>
              <a:off x="2305135" y="1969040"/>
              <a:ext cx="2261446" cy="39941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2305135" y="5530759"/>
              <a:ext cx="2261446" cy="4324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2303664" y="1969041"/>
              <a:ext cx="2261446" cy="49181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3689607" y="2019262"/>
              <a:ext cx="826396" cy="184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통상재</a:t>
              </a:r>
              <a:r>
                <a:rPr lang="ko-KR" altLang="en-US" sz="800" dirty="0">
                  <a:solidFill>
                    <a:schemeClr val="tx1"/>
                  </a:solidFill>
                </a:rPr>
                <a:t>화</a:t>
              </a: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2808921" y="2029099"/>
              <a:ext cx="826396" cy="184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빌링재</a:t>
              </a:r>
              <a:r>
                <a:rPr lang="ko-KR" altLang="en-US" sz="800" dirty="0" err="1">
                  <a:solidFill>
                    <a:schemeClr val="tx1"/>
                  </a:solidFill>
                </a:rPr>
                <a:t>화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 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3689607" y="2242407"/>
              <a:ext cx="826396" cy="184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PVP</a:t>
              </a:r>
              <a:r>
                <a:rPr lang="ko-KR" altLang="en-US" sz="800" dirty="0" err="1" smtClean="0">
                  <a:solidFill>
                    <a:schemeClr val="tx1"/>
                  </a:solidFill>
                </a:rPr>
                <a:t>스테미너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2808921" y="2243611"/>
              <a:ext cx="826396" cy="184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스테미</a:t>
              </a:r>
              <a:r>
                <a:rPr lang="ko-KR" altLang="en-US" sz="800" dirty="0" err="1">
                  <a:solidFill>
                    <a:schemeClr val="tx1"/>
                  </a:solidFill>
                </a:rPr>
                <a:t>너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2361876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2732751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3103625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3474500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3845374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4216249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3159951" y="4898637"/>
              <a:ext cx="566391" cy="566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모험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(?)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2449555" y="4898637"/>
              <a:ext cx="566391" cy="566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챌린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지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3860223" y="4898637"/>
              <a:ext cx="566391" cy="566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PVP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2361875" y="2552392"/>
              <a:ext cx="668919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이벤트배너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3845374" y="2552392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공</a:t>
              </a:r>
              <a:r>
                <a:rPr lang="ko-KR" altLang="en-US" sz="1000" dirty="0">
                  <a:solidFill>
                    <a:schemeClr val="tx1"/>
                  </a:solidFill>
                </a:rPr>
                <a:t>지</a:t>
              </a: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4216249" y="2552392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설정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4216249" y="290481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우편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2352609" y="2040684"/>
              <a:ext cx="399151" cy="386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계정레</a:t>
              </a:r>
              <a:r>
                <a:rPr lang="ko-KR" altLang="en-US" sz="80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밸</a:t>
              </a:r>
              <a:endParaRPr lang="ko-KR" altLang="en-US" sz="80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2808921" y="2904817"/>
              <a:ext cx="1293884" cy="1807160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매인 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149" name="직사각형 148"/>
          <p:cNvSpPr/>
          <p:nvPr/>
        </p:nvSpPr>
        <p:spPr>
          <a:xfrm>
            <a:off x="4668466" y="1177352"/>
            <a:ext cx="775882" cy="2037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프로그레스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3623437" y="1177352"/>
            <a:ext cx="775882" cy="203726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77" name="꺾인 연결선 45"/>
          <p:cNvCxnSpPr>
            <a:stCxn id="125" idx="0"/>
            <a:endCxn id="76" idx="0"/>
          </p:cNvCxnSpPr>
          <p:nvPr/>
        </p:nvCxnSpPr>
        <p:spPr>
          <a:xfrm rot="16200000" flipV="1">
            <a:off x="2275014" y="3654666"/>
            <a:ext cx="584708" cy="1751559"/>
          </a:xfrm>
          <a:prstGeom prst="bentConnector3">
            <a:avLst>
              <a:gd name="adj1" fmla="val 12867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131" idx="3"/>
            <a:endCxn id="109" idx="1"/>
          </p:cNvCxnSpPr>
          <p:nvPr/>
        </p:nvCxnSpPr>
        <p:spPr>
          <a:xfrm>
            <a:off x="4514293" y="2625577"/>
            <a:ext cx="268119" cy="227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45"/>
          <p:cNvCxnSpPr>
            <a:stCxn id="120" idx="2"/>
            <a:endCxn id="90" idx="0"/>
          </p:cNvCxnSpPr>
          <p:nvPr/>
        </p:nvCxnSpPr>
        <p:spPr>
          <a:xfrm rot="5400000">
            <a:off x="2397109" y="5668240"/>
            <a:ext cx="301731" cy="66759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endCxn id="163" idx="1"/>
          </p:cNvCxnSpPr>
          <p:nvPr/>
        </p:nvCxnSpPr>
        <p:spPr>
          <a:xfrm>
            <a:off x="4514293" y="2976452"/>
            <a:ext cx="268119" cy="227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 45"/>
          <p:cNvCxnSpPr>
            <a:stCxn id="130" idx="0"/>
            <a:endCxn id="165" idx="1"/>
          </p:cNvCxnSpPr>
          <p:nvPr/>
        </p:nvCxnSpPr>
        <p:spPr>
          <a:xfrm rot="5400000" flipH="1" flipV="1">
            <a:off x="4285529" y="1979672"/>
            <a:ext cx="205751" cy="788016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stCxn id="124" idx="3"/>
            <a:endCxn id="267" idx="1"/>
          </p:cNvCxnSpPr>
          <p:nvPr/>
        </p:nvCxnSpPr>
        <p:spPr>
          <a:xfrm>
            <a:off x="4514293" y="5702152"/>
            <a:ext cx="207055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꺾인 연결선 45"/>
          <p:cNvCxnSpPr>
            <a:stCxn id="122" idx="2"/>
            <a:endCxn id="191" idx="0"/>
          </p:cNvCxnSpPr>
          <p:nvPr/>
        </p:nvCxnSpPr>
        <p:spPr>
          <a:xfrm rot="16200000" flipH="1">
            <a:off x="3801475" y="5673220"/>
            <a:ext cx="295551" cy="65145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꺾인 연결선 45"/>
          <p:cNvCxnSpPr>
            <a:stCxn id="123" idx="0"/>
            <a:endCxn id="259" idx="1"/>
          </p:cNvCxnSpPr>
          <p:nvPr/>
        </p:nvCxnSpPr>
        <p:spPr>
          <a:xfrm rot="5400000" flipH="1" flipV="1">
            <a:off x="4288815" y="5120597"/>
            <a:ext cx="138114" cy="726952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endCxn id="134" idx="1"/>
          </p:cNvCxnSpPr>
          <p:nvPr/>
        </p:nvCxnSpPr>
        <p:spPr>
          <a:xfrm>
            <a:off x="4426976" y="5108552"/>
            <a:ext cx="294328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92" idx="3"/>
            <a:endCxn id="129" idx="1"/>
          </p:cNvCxnSpPr>
          <p:nvPr/>
        </p:nvCxnSpPr>
        <p:spPr>
          <a:xfrm>
            <a:off x="2103748" y="2007415"/>
            <a:ext cx="258127" cy="61816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모서리가 둥근 직사각형 169"/>
          <p:cNvSpPr/>
          <p:nvPr/>
        </p:nvSpPr>
        <p:spPr>
          <a:xfrm>
            <a:off x="2104242" y="1556792"/>
            <a:ext cx="895883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유저프로필 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71" name="직선 화살표 연결선 170"/>
          <p:cNvCxnSpPr>
            <a:stCxn id="170" idx="2"/>
            <a:endCxn id="94" idx="0"/>
          </p:cNvCxnSpPr>
          <p:nvPr/>
        </p:nvCxnSpPr>
        <p:spPr>
          <a:xfrm>
            <a:off x="2552184" y="1785215"/>
            <a:ext cx="1" cy="17963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19" idx="1"/>
            <a:endCxn id="233" idx="3"/>
          </p:cNvCxnSpPr>
          <p:nvPr/>
        </p:nvCxnSpPr>
        <p:spPr>
          <a:xfrm flipH="1" flipV="1">
            <a:off x="2043088" y="5702151"/>
            <a:ext cx="318788" cy="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/>
          <p:cNvCxnSpPr>
            <a:stCxn id="121" idx="2"/>
            <a:endCxn id="91" idx="0"/>
          </p:cNvCxnSpPr>
          <p:nvPr/>
        </p:nvCxnSpPr>
        <p:spPr>
          <a:xfrm flipH="1">
            <a:off x="3249204" y="5851174"/>
            <a:ext cx="3443" cy="29555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/>
          <p:cNvCxnSpPr>
            <a:stCxn id="126" idx="1"/>
            <a:endCxn id="97" idx="3"/>
          </p:cNvCxnSpPr>
          <p:nvPr/>
        </p:nvCxnSpPr>
        <p:spPr>
          <a:xfrm flipH="1">
            <a:off x="2141212" y="5105996"/>
            <a:ext cx="308343" cy="255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모서리가 둥근 직사각형 308"/>
          <p:cNvSpPr/>
          <p:nvPr/>
        </p:nvSpPr>
        <p:spPr>
          <a:xfrm>
            <a:off x="4742939" y="3618348"/>
            <a:ext cx="895883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메인캐릭터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설정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310" name="직선 화살표 연결선 309"/>
          <p:cNvCxnSpPr>
            <a:stCxn id="148" idx="3"/>
            <a:endCxn id="309" idx="1"/>
          </p:cNvCxnSpPr>
          <p:nvPr/>
        </p:nvCxnSpPr>
        <p:spPr>
          <a:xfrm>
            <a:off x="4102805" y="3732560"/>
            <a:ext cx="640134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3222119" y="1558989"/>
            <a:ext cx="891353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95" name="꺾인 연결선 45"/>
          <p:cNvCxnSpPr>
            <a:stCxn id="115" idx="0"/>
            <a:endCxn id="93" idx="2"/>
          </p:cNvCxnSpPr>
          <p:nvPr/>
        </p:nvCxnSpPr>
        <p:spPr>
          <a:xfrm rot="5400000" flipH="1" flipV="1">
            <a:off x="3362032" y="1647499"/>
            <a:ext cx="165850" cy="445677"/>
          </a:xfrm>
          <a:prstGeom prst="bentConnector3">
            <a:avLst>
              <a:gd name="adj1" fmla="val 23744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45"/>
          <p:cNvCxnSpPr>
            <a:stCxn id="114" idx="0"/>
            <a:endCxn id="93" idx="2"/>
          </p:cNvCxnSpPr>
          <p:nvPr/>
        </p:nvCxnSpPr>
        <p:spPr>
          <a:xfrm rot="16200000" flipV="1">
            <a:off x="3807295" y="1647914"/>
            <a:ext cx="156013" cy="435009"/>
          </a:xfrm>
          <a:prstGeom prst="bentConnector3">
            <a:avLst>
              <a:gd name="adj1" fmla="val 16508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31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551;p46"/>
          <p:cNvGraphicFramePr/>
          <p:nvPr>
            <p:extLst>
              <p:ext uri="{D42A27DB-BD31-4B8C-83A1-F6EECF244321}">
                <p14:modId xmlns:p14="http://schemas.microsoft.com/office/powerpoint/2010/main" val="2384822665"/>
              </p:ext>
            </p:extLst>
          </p:nvPr>
        </p:nvGraphicFramePr>
        <p:xfrm>
          <a:off x="5796136" y="1742207"/>
          <a:ext cx="3024336" cy="4646784"/>
        </p:xfrm>
        <a:graphic>
          <a:graphicData uri="http://schemas.openxmlformats.org/drawingml/2006/table">
            <a:tbl>
              <a:tblPr/>
              <a:tblGrid>
                <a:gridCol w="3024336"/>
              </a:tblGrid>
              <a:tr h="174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5341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상단에는 주요정보나 자주 사용하지 않는 기능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위주로 배치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플레이어가 자신의 전체적인 게임 진척도나 게임에 투자한 노력과 시간을 무의식적으로 확인하게 만들기 위해 </a:t>
                      </a:r>
                      <a:r>
                        <a:rPr lang="ko-KR" altLang="en-US" sz="10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계정레밸을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표시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 하기</a:t>
                      </a:r>
                      <a:endParaRPr lang="en-US" altLang="ko-KR" sz="10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위해서 무엇이 필요한지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판단할 수 있게 주요재화</a:t>
                      </a:r>
                      <a:endParaRPr lang="en-US" altLang="ko-KR" sz="10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보유현황을 표시해줌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이벤트 배너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우편은 플레이어의 게임플레이에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도움을 줄 수 있는 요소나 정보를 획득할 수 있는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곳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원활한 플레이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변경사항을 숙지한 후 플레이 하기 위해서는 우선적으로 확인하는 것이 유용함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캐릭터가 핵심이기 때문에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중앙에는 플레이어의 대표캐릭터를 가장 크게 잘 보일 수 있도록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출력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하단에는 </a:t>
                      </a:r>
                      <a:endParaRPr lang="en-US" altLang="ko-KR" sz="10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</a:tr>
            </a:tbl>
          </a:graphicData>
        </a:graphic>
      </p:graphicFrame>
      <p:graphicFrame>
        <p:nvGraphicFramePr>
          <p:cNvPr id="33" name="Google Shape;564;p47"/>
          <p:cNvGraphicFramePr/>
          <p:nvPr>
            <p:extLst>
              <p:ext uri="{D42A27DB-BD31-4B8C-83A1-F6EECF244321}">
                <p14:modId xmlns:p14="http://schemas.microsoft.com/office/powerpoint/2010/main" val="1352616885"/>
              </p:ext>
            </p:extLst>
          </p:nvPr>
        </p:nvGraphicFramePr>
        <p:xfrm>
          <a:off x="159703" y="708660"/>
          <a:ext cx="8694737" cy="776124"/>
        </p:xfrm>
        <a:graphic>
          <a:graphicData uri="http://schemas.openxmlformats.org/drawingml/2006/table">
            <a:tbl>
              <a:tblPr/>
              <a:tblGrid>
                <a:gridCol w="568673"/>
                <a:gridCol w="1557624"/>
                <a:gridCol w="550875"/>
                <a:gridCol w="6017565"/>
              </a:tblGrid>
              <a:tr h="3580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 설명</a:t>
                      </a:r>
                      <a:endParaRPr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err="1" smtClean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로비 화면</a:t>
                      </a:r>
                      <a:endParaRPr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3616685" y="823750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8617707" y="823762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5227" y="1953072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팀 로고 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708043" y="837010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31258" y="2343267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유니티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로고 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20" name="직선 화살표 연결선 19"/>
          <p:cNvCxnSpPr>
            <a:stCxn id="17" idx="2"/>
            <a:endCxn id="19" idx="0"/>
          </p:cNvCxnSpPr>
          <p:nvPr/>
        </p:nvCxnSpPr>
        <p:spPr>
          <a:xfrm flipH="1">
            <a:off x="580883" y="2181495"/>
            <a:ext cx="13969" cy="16177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7668744" y="824661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68466" y="837010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88862" y="836712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861353" y="807966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설명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63143" y="3055420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파티관리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3123" y="2749026"/>
            <a:ext cx="891353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99268" y="2744840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99269" y="2342255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타이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틀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32" name="직선 화살표 연결선 31"/>
          <p:cNvCxnSpPr>
            <a:stCxn id="19" idx="3"/>
            <a:endCxn id="30" idx="1"/>
          </p:cNvCxnSpPr>
          <p:nvPr/>
        </p:nvCxnSpPr>
        <p:spPr>
          <a:xfrm flipV="1">
            <a:off x="1030507" y="2456467"/>
            <a:ext cx="168762" cy="101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8" idx="2"/>
            <a:endCxn id="48" idx="0"/>
          </p:cNvCxnSpPr>
          <p:nvPr/>
        </p:nvCxnSpPr>
        <p:spPr>
          <a:xfrm>
            <a:off x="1648893" y="2973263"/>
            <a:ext cx="10462" cy="65183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8" idx="1"/>
            <a:endCxn id="27" idx="3"/>
          </p:cNvCxnSpPr>
          <p:nvPr/>
        </p:nvCxnSpPr>
        <p:spPr>
          <a:xfrm flipH="1">
            <a:off x="1044476" y="2859052"/>
            <a:ext cx="154792" cy="418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8" idx="3"/>
          </p:cNvCxnSpPr>
          <p:nvPr/>
        </p:nvCxnSpPr>
        <p:spPr>
          <a:xfrm>
            <a:off x="2098517" y="2859052"/>
            <a:ext cx="212110" cy="418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216244" y="3625101"/>
            <a:ext cx="886222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49" name="꺾인 연결선 48"/>
          <p:cNvCxnSpPr>
            <a:stCxn id="28" idx="2"/>
            <a:endCxn id="26" idx="3"/>
          </p:cNvCxnSpPr>
          <p:nvPr/>
        </p:nvCxnSpPr>
        <p:spPr>
          <a:xfrm rot="5400000">
            <a:off x="1257459" y="2778197"/>
            <a:ext cx="196369" cy="586501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1241963" y="4238092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메인스테이지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1274314" y="4618237"/>
            <a:ext cx="83454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 팝업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79" name="직선 화살표 연결선 78"/>
          <p:cNvCxnSpPr>
            <a:stCxn id="76" idx="2"/>
            <a:endCxn id="78" idx="0"/>
          </p:cNvCxnSpPr>
          <p:nvPr/>
        </p:nvCxnSpPr>
        <p:spPr>
          <a:xfrm flipH="1">
            <a:off x="1691587" y="4466515"/>
            <a:ext cx="1" cy="15172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8" idx="3"/>
          </p:cNvCxnSpPr>
          <p:nvPr/>
        </p:nvCxnSpPr>
        <p:spPr>
          <a:xfrm>
            <a:off x="2108860" y="4732449"/>
            <a:ext cx="196275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1825679" y="6152905"/>
            <a:ext cx="776991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866520" y="6146725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782412" y="2513643"/>
            <a:ext cx="83454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환경설정 팝업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4782412" y="2864518"/>
            <a:ext cx="83454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우편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함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팝업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5" name="모서리가 둥근 직사각형 164"/>
          <p:cNvSpPr/>
          <p:nvPr/>
        </p:nvSpPr>
        <p:spPr>
          <a:xfrm>
            <a:off x="4782412" y="2156592"/>
            <a:ext cx="83454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공지사항 팝업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3892295" y="6146725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파티관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리</a:t>
            </a:r>
          </a:p>
        </p:txBody>
      </p:sp>
      <p:cxnSp>
        <p:nvCxnSpPr>
          <p:cNvPr id="212" name="꺾인 연결선 211"/>
          <p:cNvCxnSpPr>
            <a:stCxn id="90" idx="2"/>
            <a:endCxn id="191" idx="2"/>
          </p:cNvCxnSpPr>
          <p:nvPr/>
        </p:nvCxnSpPr>
        <p:spPr>
          <a:xfrm rot="5400000" flipH="1" flipV="1">
            <a:off x="3241487" y="5347836"/>
            <a:ext cx="6180" cy="2060804"/>
          </a:xfrm>
          <a:prstGeom prst="bentConnector3">
            <a:avLst>
              <a:gd name="adj1" fmla="val -2571715"/>
            </a:avLst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/>
          <p:cNvCxnSpPr>
            <a:stCxn id="90" idx="3"/>
            <a:endCxn id="91" idx="1"/>
          </p:cNvCxnSpPr>
          <p:nvPr/>
        </p:nvCxnSpPr>
        <p:spPr>
          <a:xfrm flipV="1">
            <a:off x="2602670" y="6260937"/>
            <a:ext cx="263850" cy="618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/>
          <p:cNvCxnSpPr>
            <a:stCxn id="91" idx="3"/>
            <a:endCxn id="191" idx="1"/>
          </p:cNvCxnSpPr>
          <p:nvPr/>
        </p:nvCxnSpPr>
        <p:spPr>
          <a:xfrm>
            <a:off x="3631888" y="6260937"/>
            <a:ext cx="260407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직사각형 232"/>
          <p:cNvSpPr/>
          <p:nvPr/>
        </p:nvSpPr>
        <p:spPr>
          <a:xfrm>
            <a:off x="1277720" y="5587939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로비화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면</a:t>
            </a:r>
          </a:p>
        </p:txBody>
      </p:sp>
      <p:sp>
        <p:nvSpPr>
          <p:cNvPr id="237" name="직사각형 236"/>
          <p:cNvSpPr/>
          <p:nvPr/>
        </p:nvSpPr>
        <p:spPr>
          <a:xfrm>
            <a:off x="163143" y="3334095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238" name="꺾인 연결선 237"/>
          <p:cNvCxnSpPr>
            <a:stCxn id="28" idx="2"/>
            <a:endCxn id="237" idx="3"/>
          </p:cNvCxnSpPr>
          <p:nvPr/>
        </p:nvCxnSpPr>
        <p:spPr>
          <a:xfrm rot="5400000">
            <a:off x="1118121" y="2917535"/>
            <a:ext cx="475044" cy="586501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직사각형 258"/>
          <p:cNvSpPr/>
          <p:nvPr/>
        </p:nvSpPr>
        <p:spPr>
          <a:xfrm>
            <a:off x="4721348" y="5300804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점</a:t>
            </a:r>
          </a:p>
        </p:txBody>
      </p:sp>
      <p:sp>
        <p:nvSpPr>
          <p:cNvPr id="267" name="직사각형 266"/>
          <p:cNvSpPr/>
          <p:nvPr/>
        </p:nvSpPr>
        <p:spPr>
          <a:xfrm>
            <a:off x="4721348" y="5587940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커뮤니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티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1204499" y="1893203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이벤트 배너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241963" y="4994339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챌린지컨텐</a:t>
            </a:r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츠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98" name="직선 화살표 연결선 97"/>
          <p:cNvCxnSpPr>
            <a:stCxn id="97" idx="0"/>
            <a:endCxn id="78" idx="2"/>
          </p:cNvCxnSpPr>
          <p:nvPr/>
        </p:nvCxnSpPr>
        <p:spPr>
          <a:xfrm flipH="1" flipV="1">
            <a:off x="1691587" y="4846660"/>
            <a:ext cx="1" cy="14767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/>
          <p:cNvSpPr/>
          <p:nvPr/>
        </p:nvSpPr>
        <p:spPr>
          <a:xfrm>
            <a:off x="4721304" y="4994340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PVP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컨텐츠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39" name="직선 화살표 연결선 138"/>
          <p:cNvCxnSpPr>
            <a:stCxn id="30" idx="2"/>
            <a:endCxn id="28" idx="0"/>
          </p:cNvCxnSpPr>
          <p:nvPr/>
        </p:nvCxnSpPr>
        <p:spPr>
          <a:xfrm flipH="1">
            <a:off x="1648893" y="2570678"/>
            <a:ext cx="1" cy="17416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2303664" y="1893203"/>
            <a:ext cx="2262917" cy="3994149"/>
            <a:chOff x="2303664" y="1969040"/>
            <a:chExt cx="2262917" cy="3994149"/>
          </a:xfrm>
        </p:grpSpPr>
        <p:sp>
          <p:nvSpPr>
            <p:cNvPr id="86" name="직사각형 85"/>
            <p:cNvSpPr/>
            <p:nvPr/>
          </p:nvSpPr>
          <p:spPr>
            <a:xfrm>
              <a:off x="2305135" y="1969040"/>
              <a:ext cx="2261446" cy="39941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2305135" y="5530759"/>
              <a:ext cx="2261446" cy="4324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2303664" y="1969041"/>
              <a:ext cx="2261446" cy="49181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3689607" y="2019262"/>
              <a:ext cx="826396" cy="184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통상재</a:t>
              </a:r>
              <a:r>
                <a:rPr lang="ko-KR" altLang="en-US" sz="800" dirty="0">
                  <a:solidFill>
                    <a:schemeClr val="tx1"/>
                  </a:solidFill>
                </a:rPr>
                <a:t>화</a:t>
              </a: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2808921" y="2029099"/>
              <a:ext cx="826396" cy="184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빌링재</a:t>
              </a:r>
              <a:r>
                <a:rPr lang="ko-KR" altLang="en-US" sz="800" dirty="0" err="1">
                  <a:solidFill>
                    <a:schemeClr val="tx1"/>
                  </a:solidFill>
                </a:rPr>
                <a:t>화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 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3689607" y="2242407"/>
              <a:ext cx="826396" cy="184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PVP</a:t>
              </a:r>
              <a:r>
                <a:rPr lang="ko-KR" altLang="en-US" sz="800" dirty="0" err="1" smtClean="0">
                  <a:solidFill>
                    <a:schemeClr val="tx1"/>
                  </a:solidFill>
                </a:rPr>
                <a:t>스테미너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2808921" y="2243611"/>
              <a:ext cx="826396" cy="184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스테미</a:t>
              </a:r>
              <a:r>
                <a:rPr lang="ko-KR" altLang="en-US" sz="800" dirty="0" err="1">
                  <a:solidFill>
                    <a:schemeClr val="tx1"/>
                  </a:solidFill>
                </a:rPr>
                <a:t>너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2361876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2732751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3103625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3474500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3845374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4216249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3159951" y="4898637"/>
              <a:ext cx="566391" cy="566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모험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(?)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2449555" y="4898637"/>
              <a:ext cx="566391" cy="566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챌린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지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3860223" y="4898637"/>
              <a:ext cx="566391" cy="566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PVP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2361875" y="2552392"/>
              <a:ext cx="668919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이벤트배너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3845374" y="2552392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공</a:t>
              </a:r>
              <a:r>
                <a:rPr lang="ko-KR" altLang="en-US" sz="1000" dirty="0">
                  <a:solidFill>
                    <a:schemeClr val="tx1"/>
                  </a:solidFill>
                </a:rPr>
                <a:t>지</a:t>
              </a: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4216249" y="2552392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설정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4216249" y="290481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우편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2352609" y="2040684"/>
              <a:ext cx="399151" cy="386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계정레</a:t>
              </a:r>
              <a:r>
                <a:rPr lang="ko-KR" altLang="en-US" sz="80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밸</a:t>
              </a:r>
              <a:endParaRPr lang="ko-KR" altLang="en-US" sz="80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2808921" y="2904817"/>
              <a:ext cx="1293884" cy="1807160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매인 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149" name="직사각형 148"/>
          <p:cNvSpPr/>
          <p:nvPr/>
        </p:nvSpPr>
        <p:spPr>
          <a:xfrm>
            <a:off x="4668466" y="1177352"/>
            <a:ext cx="775882" cy="2037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프로그레스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3623437" y="1177352"/>
            <a:ext cx="775882" cy="203726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77" name="꺾인 연결선 45"/>
          <p:cNvCxnSpPr>
            <a:stCxn id="125" idx="0"/>
            <a:endCxn id="76" idx="0"/>
          </p:cNvCxnSpPr>
          <p:nvPr/>
        </p:nvCxnSpPr>
        <p:spPr>
          <a:xfrm rot="16200000" flipV="1">
            <a:off x="2275014" y="3654666"/>
            <a:ext cx="584708" cy="1751559"/>
          </a:xfrm>
          <a:prstGeom prst="bentConnector3">
            <a:avLst>
              <a:gd name="adj1" fmla="val 12867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131" idx="3"/>
            <a:endCxn id="109" idx="1"/>
          </p:cNvCxnSpPr>
          <p:nvPr/>
        </p:nvCxnSpPr>
        <p:spPr>
          <a:xfrm>
            <a:off x="4514293" y="2625577"/>
            <a:ext cx="268119" cy="227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45"/>
          <p:cNvCxnSpPr>
            <a:stCxn id="120" idx="2"/>
            <a:endCxn id="90" idx="0"/>
          </p:cNvCxnSpPr>
          <p:nvPr/>
        </p:nvCxnSpPr>
        <p:spPr>
          <a:xfrm rot="5400000">
            <a:off x="2397109" y="5668240"/>
            <a:ext cx="301731" cy="66759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endCxn id="163" idx="1"/>
          </p:cNvCxnSpPr>
          <p:nvPr/>
        </p:nvCxnSpPr>
        <p:spPr>
          <a:xfrm>
            <a:off x="4514293" y="2976452"/>
            <a:ext cx="268119" cy="227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 45"/>
          <p:cNvCxnSpPr>
            <a:stCxn id="130" idx="0"/>
            <a:endCxn id="165" idx="1"/>
          </p:cNvCxnSpPr>
          <p:nvPr/>
        </p:nvCxnSpPr>
        <p:spPr>
          <a:xfrm rot="5400000" flipH="1" flipV="1">
            <a:off x="4285529" y="1979672"/>
            <a:ext cx="205751" cy="788016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stCxn id="124" idx="3"/>
            <a:endCxn id="267" idx="1"/>
          </p:cNvCxnSpPr>
          <p:nvPr/>
        </p:nvCxnSpPr>
        <p:spPr>
          <a:xfrm>
            <a:off x="4514293" y="5702152"/>
            <a:ext cx="207055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꺾인 연결선 45"/>
          <p:cNvCxnSpPr>
            <a:stCxn id="122" idx="2"/>
            <a:endCxn id="191" idx="0"/>
          </p:cNvCxnSpPr>
          <p:nvPr/>
        </p:nvCxnSpPr>
        <p:spPr>
          <a:xfrm rot="16200000" flipH="1">
            <a:off x="3801475" y="5673220"/>
            <a:ext cx="295551" cy="65145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꺾인 연결선 45"/>
          <p:cNvCxnSpPr>
            <a:stCxn id="123" idx="0"/>
            <a:endCxn id="259" idx="1"/>
          </p:cNvCxnSpPr>
          <p:nvPr/>
        </p:nvCxnSpPr>
        <p:spPr>
          <a:xfrm rot="5400000" flipH="1" flipV="1">
            <a:off x="4288815" y="5120597"/>
            <a:ext cx="138114" cy="726952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endCxn id="134" idx="1"/>
          </p:cNvCxnSpPr>
          <p:nvPr/>
        </p:nvCxnSpPr>
        <p:spPr>
          <a:xfrm>
            <a:off x="4426976" y="5108552"/>
            <a:ext cx="294328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92" idx="3"/>
            <a:endCxn id="129" idx="1"/>
          </p:cNvCxnSpPr>
          <p:nvPr/>
        </p:nvCxnSpPr>
        <p:spPr>
          <a:xfrm>
            <a:off x="2103748" y="2007415"/>
            <a:ext cx="258127" cy="61816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모서리가 둥근 직사각형 169"/>
          <p:cNvSpPr/>
          <p:nvPr/>
        </p:nvSpPr>
        <p:spPr>
          <a:xfrm>
            <a:off x="2104242" y="1556792"/>
            <a:ext cx="895883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유저프로필 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71" name="직선 화살표 연결선 170"/>
          <p:cNvCxnSpPr>
            <a:stCxn id="170" idx="2"/>
            <a:endCxn id="94" idx="0"/>
          </p:cNvCxnSpPr>
          <p:nvPr/>
        </p:nvCxnSpPr>
        <p:spPr>
          <a:xfrm>
            <a:off x="2552184" y="1785215"/>
            <a:ext cx="1" cy="17963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19" idx="1"/>
            <a:endCxn id="233" idx="3"/>
          </p:cNvCxnSpPr>
          <p:nvPr/>
        </p:nvCxnSpPr>
        <p:spPr>
          <a:xfrm flipH="1" flipV="1">
            <a:off x="2043088" y="5702151"/>
            <a:ext cx="318788" cy="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/>
          <p:cNvCxnSpPr>
            <a:stCxn id="121" idx="2"/>
            <a:endCxn id="91" idx="0"/>
          </p:cNvCxnSpPr>
          <p:nvPr/>
        </p:nvCxnSpPr>
        <p:spPr>
          <a:xfrm flipH="1">
            <a:off x="3249204" y="5851174"/>
            <a:ext cx="3443" cy="29555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/>
          <p:cNvCxnSpPr>
            <a:stCxn id="126" idx="1"/>
            <a:endCxn id="97" idx="3"/>
          </p:cNvCxnSpPr>
          <p:nvPr/>
        </p:nvCxnSpPr>
        <p:spPr>
          <a:xfrm flipH="1">
            <a:off x="2141212" y="5105996"/>
            <a:ext cx="308343" cy="255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모서리가 둥근 직사각형 308"/>
          <p:cNvSpPr/>
          <p:nvPr/>
        </p:nvSpPr>
        <p:spPr>
          <a:xfrm>
            <a:off x="4742939" y="3618348"/>
            <a:ext cx="895883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메인캐릭터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설정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310" name="직선 화살표 연결선 309"/>
          <p:cNvCxnSpPr>
            <a:stCxn id="148" idx="3"/>
            <a:endCxn id="309" idx="1"/>
          </p:cNvCxnSpPr>
          <p:nvPr/>
        </p:nvCxnSpPr>
        <p:spPr>
          <a:xfrm>
            <a:off x="4102805" y="3732560"/>
            <a:ext cx="640134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3222119" y="1558989"/>
            <a:ext cx="891353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95" name="꺾인 연결선 45"/>
          <p:cNvCxnSpPr>
            <a:stCxn id="115" idx="0"/>
            <a:endCxn id="93" idx="2"/>
          </p:cNvCxnSpPr>
          <p:nvPr/>
        </p:nvCxnSpPr>
        <p:spPr>
          <a:xfrm rot="5400000" flipH="1" flipV="1">
            <a:off x="3362032" y="1647499"/>
            <a:ext cx="165850" cy="445677"/>
          </a:xfrm>
          <a:prstGeom prst="bentConnector3">
            <a:avLst>
              <a:gd name="adj1" fmla="val 23744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45"/>
          <p:cNvCxnSpPr>
            <a:stCxn id="114" idx="0"/>
            <a:endCxn id="93" idx="2"/>
          </p:cNvCxnSpPr>
          <p:nvPr/>
        </p:nvCxnSpPr>
        <p:spPr>
          <a:xfrm rot="16200000" flipV="1">
            <a:off x="3807295" y="1647914"/>
            <a:ext cx="156013" cy="435009"/>
          </a:xfrm>
          <a:prstGeom prst="bentConnector3">
            <a:avLst>
              <a:gd name="adj1" fmla="val 16508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856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551;p46"/>
          <p:cNvGraphicFramePr/>
          <p:nvPr>
            <p:extLst>
              <p:ext uri="{D42A27DB-BD31-4B8C-83A1-F6EECF244321}">
                <p14:modId xmlns:p14="http://schemas.microsoft.com/office/powerpoint/2010/main" val="3813108909"/>
              </p:ext>
            </p:extLst>
          </p:nvPr>
        </p:nvGraphicFramePr>
        <p:xfrm>
          <a:off x="5796136" y="1742207"/>
          <a:ext cx="3024336" cy="4495105"/>
        </p:xfrm>
        <a:graphic>
          <a:graphicData uri="http://schemas.openxmlformats.org/drawingml/2006/table">
            <a:tbl>
              <a:tblPr/>
              <a:tblGrid>
                <a:gridCol w="538367"/>
                <a:gridCol w="2485969"/>
              </a:tblGrid>
              <a:tr h="2395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570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터치 시</a:t>
                      </a:r>
                      <a:r>
                        <a:rPr lang="ko-KR" altLang="en-US" sz="700" baseline="0" dirty="0" smtClean="0"/>
                        <a:t> </a:t>
                      </a:r>
                      <a:r>
                        <a:rPr lang="ko-KR" altLang="en-US" sz="700" dirty="0" smtClean="0"/>
                        <a:t>설정</a:t>
                      </a:r>
                      <a:r>
                        <a:rPr lang="en-US" altLang="ko-KR" sz="700" dirty="0" smtClean="0"/>
                        <a:t>, </a:t>
                      </a:r>
                      <a:r>
                        <a:rPr lang="ko-KR" altLang="en-US" sz="700" dirty="0" smtClean="0"/>
                        <a:t>계속 진행</a:t>
                      </a:r>
                      <a:r>
                        <a:rPr lang="en-US" altLang="ko-KR" sz="700" dirty="0" smtClean="0"/>
                        <a:t>, </a:t>
                      </a:r>
                      <a:r>
                        <a:rPr lang="ko-KR" altLang="en-US" sz="700" dirty="0" smtClean="0"/>
                        <a:t>포기 기능을 가진 팝업 창 생성</a:t>
                      </a:r>
                      <a:r>
                        <a:rPr lang="en-US" altLang="ko-KR" sz="700" dirty="0" smtClean="0"/>
                        <a:t>.</a:t>
                      </a:r>
                      <a:endParaRPr lang="ko-KR" altLang="en-US" sz="700" dirty="0"/>
                    </a:p>
                  </a:txBody>
                  <a:tcPr marL="29132" marR="29132" marT="39581" marB="39581" anchor="ctr"/>
                </a:tc>
              </a:tr>
              <a:tr h="2580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적 영역 중 캐릭터가 배치된 곳은 캐릭터 이미지를 출력</a:t>
                      </a:r>
                      <a:r>
                        <a:rPr lang="en-US" altLang="ko-KR" sz="700" dirty="0" smtClean="0"/>
                        <a:t>.</a:t>
                      </a:r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580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적 캐릭터의 </a:t>
                      </a:r>
                      <a:r>
                        <a:rPr lang="en-US" altLang="ko-KR" sz="700" dirty="0" smtClean="0"/>
                        <a:t>HP</a:t>
                      </a:r>
                      <a:r>
                        <a:rPr lang="ko-KR" altLang="en-US" sz="700" dirty="0" err="1" smtClean="0"/>
                        <a:t>프로그레스</a:t>
                      </a:r>
                      <a:r>
                        <a:rPr lang="ko-KR" altLang="en-US" sz="700" dirty="0" smtClean="0"/>
                        <a:t> 바</a:t>
                      </a:r>
                      <a:r>
                        <a:rPr lang="en-US" altLang="ko-KR" sz="700" dirty="0" smtClean="0"/>
                        <a:t>.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dirty="0" smtClean="0"/>
                        <a:t>캐릭터 마다 표시</a:t>
                      </a:r>
                      <a:r>
                        <a:rPr lang="en-US" altLang="ko-KR" sz="700" baseline="0" dirty="0" smtClean="0"/>
                        <a:t>.</a:t>
                      </a:r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580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④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아군 영역 중 캐릭터가 배치되지 않은 곳은 비활성 버튼</a:t>
                      </a:r>
                      <a:r>
                        <a:rPr lang="en-US" altLang="ko-KR" sz="700" dirty="0" smtClean="0"/>
                        <a:t>.</a:t>
                      </a:r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580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⑤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>
                          <a:solidFill>
                            <a:srgbClr val="000000"/>
                          </a:solidFill>
                        </a:rPr>
                        <a:t>아군 영역 중 캐릭터가 배치된 곳은 터치조작 버튼</a:t>
                      </a:r>
                      <a:r>
                        <a:rPr lang="en-US" altLang="ko-KR" sz="70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580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⑥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아군 영역 중 캐릭터가 배치된 곳은 캐릭터 이미지를 출력</a:t>
                      </a:r>
                      <a:r>
                        <a:rPr lang="en-US" altLang="ko-KR" sz="700" dirty="0" smtClean="0"/>
                        <a:t>.</a:t>
                      </a:r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580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⑦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>
                          <a:solidFill>
                            <a:srgbClr val="000000"/>
                          </a:solidFill>
                        </a:rPr>
                        <a:t>아군 캐릭터의 </a:t>
                      </a:r>
                      <a:r>
                        <a:rPr lang="en-US" altLang="ko-KR" sz="700" dirty="0" smtClean="0">
                          <a:solidFill>
                            <a:srgbClr val="000000"/>
                          </a:solidFill>
                        </a:rPr>
                        <a:t>HP</a:t>
                      </a:r>
                      <a:r>
                        <a:rPr lang="ko-KR" altLang="en-US" sz="700" dirty="0" err="1" smtClean="0">
                          <a:solidFill>
                            <a:srgbClr val="000000"/>
                          </a:solidFill>
                        </a:rPr>
                        <a:t>프로그레스</a:t>
                      </a:r>
                      <a:r>
                        <a:rPr lang="ko-KR" altLang="en-US" sz="700" dirty="0" smtClean="0">
                          <a:solidFill>
                            <a:srgbClr val="000000"/>
                          </a:solidFill>
                        </a:rPr>
                        <a:t> 바</a:t>
                      </a:r>
                      <a:r>
                        <a:rPr lang="en-US" altLang="ko-KR" sz="700" dirty="0" smtClean="0">
                          <a:solidFill>
                            <a:srgbClr val="000000"/>
                          </a:solidFill>
                        </a:rPr>
                        <a:t>. </a:t>
                      </a:r>
                      <a:r>
                        <a:rPr lang="ko-KR" altLang="en-US" sz="700" dirty="0" smtClean="0">
                          <a:solidFill>
                            <a:srgbClr val="000000"/>
                          </a:solidFill>
                        </a:rPr>
                        <a:t>캐릭터 마다 표시</a:t>
                      </a:r>
                      <a:r>
                        <a:rPr lang="en-US" altLang="ko-KR" sz="70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5809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  <a:tr h="2191914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적 캐릭터는 터치조작을 통한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상호작용이 없으므로</a:t>
                      </a:r>
                      <a:endParaRPr lang="en-US" altLang="ko-KR" sz="10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상단에 배치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하단의 엄지손가락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조작영역을 아군영역으로</a:t>
                      </a:r>
                      <a:endParaRPr lang="en-US" altLang="ko-KR" sz="10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하고 캐릭터가 배치되지 않은 영역은 비활성버튼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캐릭터는 각각 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HP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를 보유하고 연산을 처리하기 위해</a:t>
                      </a:r>
                      <a:endParaRPr lang="en-US" altLang="ko-KR" sz="10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개별 표시 </a:t>
                      </a:r>
                      <a:r>
                        <a:rPr lang="ko-KR" altLang="en-US" sz="10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프로그레스바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배치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</a:tbl>
          </a:graphicData>
        </a:graphic>
      </p:graphicFrame>
      <p:graphicFrame>
        <p:nvGraphicFramePr>
          <p:cNvPr id="33" name="Google Shape;564;p47"/>
          <p:cNvGraphicFramePr/>
          <p:nvPr>
            <p:extLst>
              <p:ext uri="{D42A27DB-BD31-4B8C-83A1-F6EECF244321}">
                <p14:modId xmlns:p14="http://schemas.microsoft.com/office/powerpoint/2010/main" val="386678558"/>
              </p:ext>
            </p:extLst>
          </p:nvPr>
        </p:nvGraphicFramePr>
        <p:xfrm>
          <a:off x="159703" y="708660"/>
          <a:ext cx="8694737" cy="776124"/>
        </p:xfrm>
        <a:graphic>
          <a:graphicData uri="http://schemas.openxmlformats.org/drawingml/2006/table">
            <a:tbl>
              <a:tblPr/>
              <a:tblGrid>
                <a:gridCol w="568673"/>
                <a:gridCol w="1557624"/>
                <a:gridCol w="550875"/>
                <a:gridCol w="6017565"/>
              </a:tblGrid>
              <a:tr h="3580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ID</a:t>
                      </a:r>
                      <a:endParaRPr sz="8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err="1" smtClean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3616685" y="823750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8617707" y="823762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708043" y="837010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668744" y="824661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68466" y="837010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88862" y="836712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861353" y="807966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설명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4668466" y="1177352"/>
            <a:ext cx="775882" cy="2037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프로그레스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3623437" y="1177352"/>
            <a:ext cx="775882" cy="203726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85" name="Picture 2" descr="C:\Users\user\Desktop\폴더\기획국비\UIUX\첨부이미지\플레이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361" y="1954844"/>
            <a:ext cx="2264127" cy="399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8" name="직선 화살표 연결선 117"/>
          <p:cNvCxnSpPr>
            <a:endCxn id="128" idx="1"/>
          </p:cNvCxnSpPr>
          <p:nvPr/>
        </p:nvCxnSpPr>
        <p:spPr>
          <a:xfrm>
            <a:off x="4079680" y="2104571"/>
            <a:ext cx="268118" cy="227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모서리가 둥근 직사각형 127"/>
          <p:cNvSpPr/>
          <p:nvPr/>
        </p:nvSpPr>
        <p:spPr>
          <a:xfrm>
            <a:off x="4347798" y="1992637"/>
            <a:ext cx="944282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①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347799" y="2348880"/>
            <a:ext cx="775882" cy="203726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②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적 캐릭터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343578" y="2636912"/>
            <a:ext cx="869367" cy="2037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③ 적 캐릭터 </a:t>
            </a:r>
            <a:r>
              <a:rPr lang="en-US" altLang="ko-KR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HP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99" name="직선 화살표 연결선 98"/>
          <p:cNvCxnSpPr>
            <a:endCxn id="93" idx="1"/>
          </p:cNvCxnSpPr>
          <p:nvPr/>
        </p:nvCxnSpPr>
        <p:spPr>
          <a:xfrm>
            <a:off x="3664894" y="2450743"/>
            <a:ext cx="682905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96" idx="1"/>
          </p:cNvCxnSpPr>
          <p:nvPr/>
        </p:nvCxnSpPr>
        <p:spPr>
          <a:xfrm>
            <a:off x="3664894" y="2738775"/>
            <a:ext cx="678684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/>
          <p:cNvSpPr/>
          <p:nvPr/>
        </p:nvSpPr>
        <p:spPr>
          <a:xfrm>
            <a:off x="4347799" y="4839106"/>
            <a:ext cx="865148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⑤ 터치조작 영역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4343578" y="4311364"/>
            <a:ext cx="948502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④ 아군 영역 빈 칸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10" name="직선 화살표 연결선 109"/>
          <p:cNvCxnSpPr>
            <a:endCxn id="108" idx="1"/>
          </p:cNvCxnSpPr>
          <p:nvPr/>
        </p:nvCxnSpPr>
        <p:spPr>
          <a:xfrm>
            <a:off x="3563888" y="4413524"/>
            <a:ext cx="779690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106" idx="1"/>
          </p:cNvCxnSpPr>
          <p:nvPr/>
        </p:nvCxnSpPr>
        <p:spPr>
          <a:xfrm>
            <a:off x="3131840" y="4940969"/>
            <a:ext cx="121595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4347799" y="5313060"/>
            <a:ext cx="775882" cy="203726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⑥ 아군캐릭터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343578" y="5601092"/>
            <a:ext cx="948502" cy="2037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⑦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아군캐릭터 </a:t>
            </a:r>
            <a:r>
              <a:rPr lang="en-US" altLang="ko-KR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HP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36" name="직선 화살표 연결선 135"/>
          <p:cNvCxnSpPr>
            <a:endCxn id="112" idx="1"/>
          </p:cNvCxnSpPr>
          <p:nvPr/>
        </p:nvCxnSpPr>
        <p:spPr>
          <a:xfrm>
            <a:off x="3664894" y="5414923"/>
            <a:ext cx="682905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>
            <a:endCxn id="113" idx="1"/>
          </p:cNvCxnSpPr>
          <p:nvPr/>
        </p:nvCxnSpPr>
        <p:spPr>
          <a:xfrm>
            <a:off x="3739819" y="5702955"/>
            <a:ext cx="60375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2267744" y="6858000"/>
            <a:ext cx="470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공격하는 캐릭터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피격 받은 캐릭터 확실하게 표시 해줄 필요 있음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415696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332656"/>
            <a:ext cx="78693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자신의 게임에 대한 설명이 너무 없는 상태에서 게임 </a:t>
            </a:r>
            <a:r>
              <a:rPr lang="en-US" altLang="ko-KR" sz="1200" dirty="0"/>
              <a:t>UI</a:t>
            </a:r>
            <a:r>
              <a:rPr lang="ko-KR" altLang="en-US" sz="1200" dirty="0"/>
              <a:t>분석으로 진행 되었으며</a:t>
            </a:r>
            <a:r>
              <a:rPr lang="en-US" altLang="ko-KR" sz="1200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너무 </a:t>
            </a:r>
            <a:r>
              <a:rPr lang="ko-KR" altLang="en-US" sz="1200" dirty="0"/>
              <a:t>세로 포맷에만 </a:t>
            </a:r>
            <a:r>
              <a:rPr lang="ko-KR" altLang="en-US" sz="1200" dirty="0" smtClean="0"/>
              <a:t>치우쳐서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문서가 </a:t>
            </a:r>
            <a:r>
              <a:rPr lang="ko-KR" altLang="en-US" sz="1200" dirty="0"/>
              <a:t>작성되고 있음</a:t>
            </a:r>
            <a:r>
              <a:rPr lang="en-US" altLang="ko-KR" sz="1200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같은 </a:t>
            </a:r>
            <a:r>
              <a:rPr lang="ko-KR" altLang="en-US" sz="1200" dirty="0"/>
              <a:t>형태의 세로 포맷 </a:t>
            </a:r>
            <a:r>
              <a:rPr lang="ko-KR" altLang="en-US" sz="1200" dirty="0" err="1"/>
              <a:t>턴제</a:t>
            </a:r>
            <a:r>
              <a:rPr lang="ko-KR" altLang="en-US" sz="1200" dirty="0"/>
              <a:t> </a:t>
            </a:r>
            <a:r>
              <a:rPr lang="en-US" altLang="ko-KR" sz="1200" dirty="0"/>
              <a:t>RPG</a:t>
            </a:r>
            <a:r>
              <a:rPr lang="ko-KR" altLang="en-US" sz="1200" dirty="0"/>
              <a:t>나 </a:t>
            </a:r>
            <a:r>
              <a:rPr lang="ko-KR" altLang="en-US" sz="1200" dirty="0" err="1"/>
              <a:t>가로포멧이지만</a:t>
            </a:r>
            <a:r>
              <a:rPr lang="ko-KR" altLang="en-US" sz="1200" dirty="0"/>
              <a:t> 자신의 게임과 유사한 </a:t>
            </a:r>
            <a:r>
              <a:rPr lang="ko-KR" altLang="en-US" sz="1200" dirty="0" err="1"/>
              <a:t>턴제</a:t>
            </a:r>
            <a:r>
              <a:rPr lang="ko-KR" altLang="en-US" sz="1200" dirty="0"/>
              <a:t> </a:t>
            </a:r>
            <a:r>
              <a:rPr lang="en-US" altLang="ko-KR" sz="1200" dirty="0"/>
              <a:t>RPG</a:t>
            </a:r>
            <a:r>
              <a:rPr lang="ko-KR" altLang="en-US" sz="1200" dirty="0"/>
              <a:t>에 대한 </a:t>
            </a:r>
            <a:r>
              <a:rPr lang="ko-KR" altLang="en-US" sz="1200" dirty="0" smtClean="0"/>
              <a:t>내용을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넣어야 </a:t>
            </a:r>
            <a:r>
              <a:rPr lang="ko-KR" altLang="en-US" sz="1200" dirty="0"/>
              <a:t>한다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 smtClean="0"/>
              <a:t>가로포멧과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세로포멧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턴제</a:t>
            </a:r>
            <a:r>
              <a:rPr lang="en-US" altLang="ko-KR" sz="1200" dirty="0"/>
              <a:t>RPG</a:t>
            </a:r>
            <a:r>
              <a:rPr lang="ko-KR" altLang="en-US" sz="1200" dirty="0"/>
              <a:t>에 대한 분석을 우선적으로 설명해주고 </a:t>
            </a:r>
            <a:r>
              <a:rPr lang="ko-KR" altLang="en-US" sz="1200" dirty="0" err="1"/>
              <a:t>그다음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세로포멧을</a:t>
            </a:r>
            <a:r>
              <a:rPr lang="ko-KR" altLang="en-US" sz="1200" dirty="0"/>
              <a:t> 통한 </a:t>
            </a:r>
            <a:r>
              <a:rPr lang="ko-KR" altLang="en-US" sz="1200" dirty="0" smtClean="0"/>
              <a:t>플레이에서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유의해야 </a:t>
            </a:r>
            <a:r>
              <a:rPr lang="ko-KR" altLang="en-US" sz="1200" dirty="0"/>
              <a:t>하는 부분에 대한 내용 설명 후 </a:t>
            </a:r>
            <a:r>
              <a:rPr lang="en-US" altLang="ko-KR" sz="1200" dirty="0"/>
              <a:t>UI</a:t>
            </a:r>
            <a:r>
              <a:rPr lang="ko-KR" altLang="en-US" sz="1200" dirty="0"/>
              <a:t>를 분석하고 설계할 것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플레이 </a:t>
            </a:r>
            <a:r>
              <a:rPr lang="ko-KR" altLang="en-US" sz="1200" dirty="0"/>
              <a:t>설명에 비해 플레이 화면 설명이 부족함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 smtClean="0"/>
              <a:t>하이퍼히어로즈</a:t>
            </a:r>
            <a:r>
              <a:rPr lang="en-US" altLang="ko-KR" sz="1200" dirty="0"/>
              <a:t>, </a:t>
            </a:r>
            <a:r>
              <a:rPr lang="ko-KR" altLang="en-US" sz="1200" dirty="0"/>
              <a:t>체인 스트라이크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크로매틱소울</a:t>
            </a:r>
            <a:r>
              <a:rPr lang="ko-KR" altLang="en-US" sz="1200" dirty="0"/>
              <a:t> 같은 게임도 참고해 볼 </a:t>
            </a:r>
            <a:r>
              <a:rPr lang="ko-KR" altLang="en-US" sz="1200" dirty="0" smtClean="0"/>
              <a:t>것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2636912"/>
            <a:ext cx="840165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본인의 게임소개 페이지 필요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플레이화면에 대한 내용이 중요하다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파티구성 페이지  </a:t>
            </a:r>
            <a:r>
              <a:rPr lang="en-US" altLang="ko-KR" sz="1200" dirty="0" smtClean="0"/>
              <a:t>-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위쪽이 좀 더 캐릭터를 확실하게 알아볼 수 있는 정보이다</a:t>
            </a:r>
            <a:r>
              <a:rPr lang="en-US" altLang="ko-KR" sz="1200" dirty="0" smtClean="0"/>
              <a:t>. –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설명방법 고민 할 것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불편한 요소가 있다면 배제하는 것이 좋다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 smtClean="0"/>
              <a:t>데스티니차일드</a:t>
            </a:r>
            <a:r>
              <a:rPr lang="ko-KR" altLang="en-US" sz="1200" dirty="0" smtClean="0"/>
              <a:t> 위주로 분석을 하고 불편한 점이나 다른 요소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차이점이 있다면 </a:t>
            </a:r>
            <a:r>
              <a:rPr lang="ko-KR" altLang="en-US" sz="1200" dirty="0" err="1" smtClean="0"/>
              <a:t>다른게임을</a:t>
            </a:r>
            <a:r>
              <a:rPr lang="ko-KR" altLang="en-US" sz="1200" dirty="0" smtClean="0"/>
              <a:t> 추가로 분석하는 것이 좋음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배치요소를 참고할 게임 추가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플레이화면에서는 플레이에 관련된 정보의 분석이 필요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게임마다의 차이가 있음을 설명하고 </a:t>
            </a:r>
            <a:r>
              <a:rPr lang="ko-KR" altLang="en-US" sz="1200" dirty="0" err="1" smtClean="0"/>
              <a:t>분석해야함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성급한 일반화 하지 말 것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실시간 </a:t>
            </a:r>
            <a:r>
              <a:rPr lang="ko-KR" altLang="en-US" sz="1200" dirty="0" err="1" smtClean="0"/>
              <a:t>턴제와</a:t>
            </a:r>
            <a:r>
              <a:rPr lang="ko-KR" altLang="en-US" sz="1200" dirty="0" smtClean="0"/>
              <a:t> 일반 </a:t>
            </a:r>
            <a:r>
              <a:rPr lang="ko-KR" altLang="en-US" sz="1200" dirty="0" err="1" smtClean="0"/>
              <a:t>턴제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알피지에</a:t>
            </a:r>
            <a:r>
              <a:rPr lang="ko-KR" altLang="en-US" sz="1200" dirty="0" smtClean="0"/>
              <a:t> 대한 내용이 필요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가로포맷과 세로포맷에 대한 내용이 필요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중복된 내용</a:t>
            </a:r>
            <a:r>
              <a:rPr lang="en-US" altLang="ko-KR" sz="1200" dirty="0" smtClean="0"/>
              <a:t>(6, 7</a:t>
            </a:r>
            <a:r>
              <a:rPr lang="ko-KR" altLang="en-US" sz="1200" dirty="0" smtClean="0"/>
              <a:t>페이지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은 합치는 것이 좋음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문서를 보는 사람을 배려하지 않은 것 처럼 느껴진다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3543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551;p46"/>
          <p:cNvGraphicFramePr/>
          <p:nvPr>
            <p:extLst>
              <p:ext uri="{D42A27DB-BD31-4B8C-83A1-F6EECF244321}">
                <p14:modId xmlns:p14="http://schemas.microsoft.com/office/powerpoint/2010/main" val="254585416"/>
              </p:ext>
            </p:extLst>
          </p:nvPr>
        </p:nvGraphicFramePr>
        <p:xfrm>
          <a:off x="5796136" y="1742207"/>
          <a:ext cx="3024336" cy="4588225"/>
        </p:xfrm>
        <a:graphic>
          <a:graphicData uri="http://schemas.openxmlformats.org/drawingml/2006/table">
            <a:tbl>
              <a:tblPr/>
              <a:tblGrid>
                <a:gridCol w="538367"/>
                <a:gridCol w="2485969"/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로비화면으로 이동</a:t>
                      </a:r>
                      <a:endParaRPr lang="ko-KR" alt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플레이 불가능한</a:t>
                      </a:r>
                      <a:r>
                        <a:rPr lang="ko-KR" altLang="en-US" sz="700" baseline="0" dirty="0" smtClean="0"/>
                        <a:t> 비활성 스테이지</a:t>
                      </a:r>
                      <a:r>
                        <a:rPr lang="en-US" altLang="ko-KR" sz="700" baseline="0" dirty="0" smtClean="0"/>
                        <a:t>.</a:t>
                      </a:r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플레이 가능하지만 </a:t>
                      </a:r>
                      <a:r>
                        <a:rPr lang="ko-KR" altLang="en-US" sz="700" dirty="0" err="1" smtClean="0"/>
                        <a:t>클리어하지</a:t>
                      </a:r>
                      <a:r>
                        <a:rPr lang="ko-KR" altLang="en-US" sz="700" dirty="0" smtClean="0"/>
                        <a:t> 않은 스테이지</a:t>
                      </a:r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700" dirty="0" err="1" smtClean="0"/>
                        <a:t>클리어</a:t>
                      </a:r>
                      <a:r>
                        <a:rPr lang="ko-KR" altLang="en-US" sz="700" dirty="0" smtClean="0"/>
                        <a:t> 한 스테이지</a:t>
                      </a:r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⑤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⑥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⑦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⑧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⑨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한양해서"/>
                          <a:ea typeface="한양해서"/>
                          <a:cs typeface="Arial"/>
                          <a:sym typeface="Arial"/>
                        </a:rPr>
                        <a:t>⑩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2477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  <a:tr h="1908958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</a:tbl>
          </a:graphicData>
        </a:graphic>
      </p:graphicFrame>
      <p:graphicFrame>
        <p:nvGraphicFramePr>
          <p:cNvPr id="33" name="Google Shape;564;p47"/>
          <p:cNvGraphicFramePr/>
          <p:nvPr>
            <p:extLst>
              <p:ext uri="{D42A27DB-BD31-4B8C-83A1-F6EECF244321}">
                <p14:modId xmlns:p14="http://schemas.microsoft.com/office/powerpoint/2010/main" val="2125903933"/>
              </p:ext>
            </p:extLst>
          </p:nvPr>
        </p:nvGraphicFramePr>
        <p:xfrm>
          <a:off x="159703" y="708660"/>
          <a:ext cx="8694737" cy="776124"/>
        </p:xfrm>
        <a:graphic>
          <a:graphicData uri="http://schemas.openxmlformats.org/drawingml/2006/table">
            <a:tbl>
              <a:tblPr/>
              <a:tblGrid>
                <a:gridCol w="568673"/>
                <a:gridCol w="1557624"/>
                <a:gridCol w="550875"/>
                <a:gridCol w="6017565"/>
              </a:tblGrid>
              <a:tr h="3580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ID</a:t>
                      </a:r>
                      <a:endParaRPr sz="8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err="1" smtClean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3616685" y="823750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8617707" y="823762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708043" y="837010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668744" y="824661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68466" y="837010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88862" y="836712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861353" y="807966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설명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104" name="직선 화살표 연결선 103"/>
          <p:cNvCxnSpPr/>
          <p:nvPr/>
        </p:nvCxnSpPr>
        <p:spPr>
          <a:xfrm>
            <a:off x="4032204" y="1905550"/>
            <a:ext cx="268119" cy="227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4668466" y="1177352"/>
            <a:ext cx="775882" cy="2037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프로그레스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3623437" y="1177352"/>
            <a:ext cx="775882" cy="203726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1832446" y="1720881"/>
            <a:ext cx="2270699" cy="4036799"/>
            <a:chOff x="5004048" y="-541935"/>
            <a:chExt cx="2624570" cy="4665904"/>
          </a:xfrm>
        </p:grpSpPr>
        <p:sp>
          <p:nvSpPr>
            <p:cNvPr id="128" name="직사각형 127"/>
            <p:cNvSpPr/>
            <p:nvPr/>
          </p:nvSpPr>
          <p:spPr>
            <a:xfrm>
              <a:off x="5004048" y="-541935"/>
              <a:ext cx="2624570" cy="4665904"/>
            </a:xfrm>
            <a:prstGeom prst="rect">
              <a:avLst/>
            </a:prstGeom>
            <a:solidFill>
              <a:schemeClr val="bg1">
                <a:lumMod val="50000"/>
                <a:alpha val="50196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다이아몬드 135"/>
            <p:cNvSpPr/>
            <p:nvPr/>
          </p:nvSpPr>
          <p:spPr>
            <a:xfrm>
              <a:off x="5405765" y="3339931"/>
              <a:ext cx="1152128" cy="364571"/>
            </a:xfrm>
            <a:prstGeom prst="diamond">
              <a:avLst/>
            </a:prstGeom>
            <a:solidFill>
              <a:srgbClr val="00B05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b="0" dirty="0" smtClean="0">
                <a:ea typeface="돋움" pitchFamily="50" charset="-127"/>
              </a:endParaRPr>
            </a:p>
          </p:txBody>
        </p:sp>
        <p:sp>
          <p:nvSpPr>
            <p:cNvPr id="137" name="다이아몬드 136"/>
            <p:cNvSpPr/>
            <p:nvPr/>
          </p:nvSpPr>
          <p:spPr>
            <a:xfrm>
              <a:off x="5874378" y="2515942"/>
              <a:ext cx="1152128" cy="364571"/>
            </a:xfrm>
            <a:prstGeom prst="diamond">
              <a:avLst/>
            </a:prstGeom>
            <a:solidFill>
              <a:srgbClr val="0070C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b="0" dirty="0" smtClean="0">
                <a:ea typeface="돋움" pitchFamily="50" charset="-127"/>
              </a:endParaRPr>
            </a:p>
          </p:txBody>
        </p:sp>
        <p:sp>
          <p:nvSpPr>
            <p:cNvPr id="138" name="다이아몬드 137"/>
            <p:cNvSpPr/>
            <p:nvPr/>
          </p:nvSpPr>
          <p:spPr>
            <a:xfrm>
              <a:off x="6228793" y="1677376"/>
              <a:ext cx="1152128" cy="364571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b="0" dirty="0" smtClean="0">
                <a:ea typeface="돋움" pitchFamily="50" charset="-127"/>
              </a:endParaRPr>
            </a:p>
          </p:txBody>
        </p:sp>
        <p:sp>
          <p:nvSpPr>
            <p:cNvPr id="140" name="다이아몬드 139"/>
            <p:cNvSpPr/>
            <p:nvPr/>
          </p:nvSpPr>
          <p:spPr>
            <a:xfrm>
              <a:off x="5201066" y="1036444"/>
              <a:ext cx="1152128" cy="364571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b="0" dirty="0" smtClean="0">
                <a:ea typeface="돋움" pitchFamily="50" charset="-127"/>
              </a:endParaRPr>
            </a:p>
          </p:txBody>
        </p:sp>
        <p:sp>
          <p:nvSpPr>
            <p:cNvPr id="141" name="다이아몬드 140"/>
            <p:cNvSpPr/>
            <p:nvPr/>
          </p:nvSpPr>
          <p:spPr>
            <a:xfrm>
              <a:off x="5619104" y="240265"/>
              <a:ext cx="1152128" cy="364571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b="0" dirty="0" smtClean="0">
                <a:ea typeface="돋움" pitchFamily="50" charset="-127"/>
              </a:endParaRPr>
            </a:p>
          </p:txBody>
        </p:sp>
        <p:cxnSp>
          <p:nvCxnSpPr>
            <p:cNvPr id="142" name="구부러진 연결선 141"/>
            <p:cNvCxnSpPr>
              <a:stCxn id="137" idx="0"/>
              <a:endCxn id="138" idx="2"/>
            </p:cNvCxnSpPr>
            <p:nvPr/>
          </p:nvCxnSpPr>
          <p:spPr bwMode="auto">
            <a:xfrm rot="5400000" flipH="1" flipV="1">
              <a:off x="6390652" y="2101738"/>
              <a:ext cx="473995" cy="354415"/>
            </a:xfrm>
            <a:prstGeom prst="curvedConnector3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3" name="구부러진 연결선 142"/>
            <p:cNvCxnSpPr>
              <a:stCxn id="138" idx="0"/>
              <a:endCxn id="140" idx="2"/>
            </p:cNvCxnSpPr>
            <p:nvPr/>
          </p:nvCxnSpPr>
          <p:spPr bwMode="auto">
            <a:xfrm rot="16200000" flipV="1">
              <a:off x="6152814" y="1025332"/>
              <a:ext cx="276361" cy="1027727"/>
            </a:xfrm>
            <a:prstGeom prst="curvedConnector3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구부러진 연결선 143"/>
            <p:cNvCxnSpPr>
              <a:stCxn id="140" idx="0"/>
              <a:endCxn id="141" idx="2"/>
            </p:cNvCxnSpPr>
            <p:nvPr/>
          </p:nvCxnSpPr>
          <p:spPr bwMode="auto">
            <a:xfrm rot="5400000" flipH="1" flipV="1">
              <a:off x="5770345" y="611621"/>
              <a:ext cx="431608" cy="418038"/>
            </a:xfrm>
            <a:prstGeom prst="curvedConnector3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구부러진 연결선 144"/>
            <p:cNvCxnSpPr>
              <a:endCxn id="141" idx="0"/>
            </p:cNvCxnSpPr>
            <p:nvPr/>
          </p:nvCxnSpPr>
          <p:spPr bwMode="auto">
            <a:xfrm rot="16200000" flipH="1">
              <a:off x="5646844" y="-308060"/>
              <a:ext cx="775859" cy="320790"/>
            </a:xfrm>
            <a:prstGeom prst="curvedConnector3">
              <a:avLst>
                <a:gd name="adj1" fmla="val 50000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6" name="구부러진 연결선 145"/>
            <p:cNvCxnSpPr>
              <a:stCxn id="136" idx="0"/>
              <a:endCxn id="137" idx="2"/>
            </p:cNvCxnSpPr>
            <p:nvPr/>
          </p:nvCxnSpPr>
          <p:spPr bwMode="auto">
            <a:xfrm rot="5400000" flipH="1" flipV="1">
              <a:off x="5986426" y="2875916"/>
              <a:ext cx="459418" cy="468613"/>
            </a:xfrm>
            <a:prstGeom prst="curvedConnector3">
              <a:avLst>
                <a:gd name="adj1" fmla="val 50000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7" name="직사각형 146"/>
            <p:cNvSpPr/>
            <p:nvPr/>
          </p:nvSpPr>
          <p:spPr>
            <a:xfrm>
              <a:off x="7267723" y="-479656"/>
              <a:ext cx="292785" cy="2797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182" name="직사각형 181"/>
          <p:cNvSpPr/>
          <p:nvPr/>
        </p:nvSpPr>
        <p:spPr>
          <a:xfrm>
            <a:off x="4300323" y="1788566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로비화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4324445" y="4422309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플레이 가능 스테이지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4349504" y="3657012"/>
            <a:ext cx="870568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스테이지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01" name="직선 화살표 연결선 100"/>
          <p:cNvCxnSpPr>
            <a:endCxn id="184" idx="1"/>
          </p:cNvCxnSpPr>
          <p:nvPr/>
        </p:nvCxnSpPr>
        <p:spPr>
          <a:xfrm>
            <a:off x="3888845" y="3759172"/>
            <a:ext cx="46065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183" idx="1"/>
          </p:cNvCxnSpPr>
          <p:nvPr/>
        </p:nvCxnSpPr>
        <p:spPr>
          <a:xfrm>
            <a:off x="3616685" y="4513552"/>
            <a:ext cx="707760" cy="1062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4324444" y="5169069"/>
            <a:ext cx="82361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클리어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스테이지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10" name="직선 화살표 연결선 109"/>
          <p:cNvCxnSpPr>
            <a:stCxn id="136" idx="3"/>
            <a:endCxn id="109" idx="1"/>
          </p:cNvCxnSpPr>
          <p:nvPr/>
        </p:nvCxnSpPr>
        <p:spPr>
          <a:xfrm>
            <a:off x="3176785" y="5237062"/>
            <a:ext cx="1147659" cy="3387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2267744" y="6858000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달성도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스테미너</a:t>
            </a:r>
            <a:r>
              <a:rPr lang="ko-KR" altLang="en-US" sz="1200" dirty="0" smtClean="0"/>
              <a:t> 표시 필요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125457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Google Shape;564;p47"/>
          <p:cNvGraphicFramePr/>
          <p:nvPr>
            <p:extLst>
              <p:ext uri="{D42A27DB-BD31-4B8C-83A1-F6EECF244321}">
                <p14:modId xmlns:p14="http://schemas.microsoft.com/office/powerpoint/2010/main" val="1914302876"/>
              </p:ext>
            </p:extLst>
          </p:nvPr>
        </p:nvGraphicFramePr>
        <p:xfrm>
          <a:off x="159703" y="708660"/>
          <a:ext cx="8694737" cy="776124"/>
        </p:xfrm>
        <a:graphic>
          <a:graphicData uri="http://schemas.openxmlformats.org/drawingml/2006/table">
            <a:tbl>
              <a:tblPr/>
              <a:tblGrid>
                <a:gridCol w="568673"/>
                <a:gridCol w="1557624"/>
                <a:gridCol w="550875"/>
                <a:gridCol w="6017565"/>
              </a:tblGrid>
              <a:tr h="3580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ID</a:t>
                      </a:r>
                      <a:endParaRPr sz="8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err="1" smtClean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3616685" y="823750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8617707" y="823762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708043" y="837010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668744" y="824661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68466" y="837010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88862" y="836712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861353" y="807966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설명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133" name="직선 화살표 연결선 132"/>
          <p:cNvCxnSpPr>
            <a:endCxn id="134" idx="1"/>
          </p:cNvCxnSpPr>
          <p:nvPr/>
        </p:nvCxnSpPr>
        <p:spPr>
          <a:xfrm>
            <a:off x="3873448" y="1868172"/>
            <a:ext cx="340964" cy="255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/>
          <p:cNvSpPr/>
          <p:nvPr/>
        </p:nvSpPr>
        <p:spPr>
          <a:xfrm>
            <a:off x="4214412" y="1756516"/>
            <a:ext cx="933652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스테이지 선택화면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4668466" y="1177352"/>
            <a:ext cx="775882" cy="2037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프로그레스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3623437" y="1177352"/>
            <a:ext cx="775882" cy="203726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1659502" y="1708570"/>
            <a:ext cx="2271367" cy="4037987"/>
            <a:chOff x="10103057" y="87170"/>
            <a:chExt cx="2271367" cy="4037987"/>
          </a:xfrm>
        </p:grpSpPr>
        <p:sp>
          <p:nvSpPr>
            <p:cNvPr id="100" name="직사각형 99"/>
            <p:cNvSpPr/>
            <p:nvPr/>
          </p:nvSpPr>
          <p:spPr>
            <a:xfrm>
              <a:off x="10103057" y="87170"/>
              <a:ext cx="2271367" cy="4037987"/>
            </a:xfrm>
            <a:prstGeom prst="rect">
              <a:avLst/>
            </a:prstGeom>
            <a:solidFill>
              <a:schemeClr val="bg1">
                <a:lumMod val="50000"/>
                <a:alpha val="50196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11668991" y="3674818"/>
              <a:ext cx="535857" cy="3835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smtClean="0"/>
                <a:t>전투시작</a:t>
              </a:r>
              <a:endParaRPr lang="ko-KR" altLang="en-US" sz="1050" b="1" dirty="0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10732999" y="330046"/>
              <a:ext cx="1127301" cy="41180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경험치 </a:t>
              </a:r>
              <a:r>
                <a:rPr lang="en-US" altLang="ko-KR" sz="1000" dirty="0" smtClean="0"/>
                <a:t>13 ~ 17</a:t>
              </a:r>
            </a:p>
            <a:p>
              <a:r>
                <a:rPr lang="ko-KR" altLang="en-US" sz="1000" dirty="0" smtClean="0"/>
                <a:t>골드 </a:t>
              </a:r>
              <a:r>
                <a:rPr lang="en-US" altLang="ko-KR" sz="1000" dirty="0" smtClean="0"/>
                <a:t>9 ~ 11</a:t>
              </a: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10732999" y="132579"/>
              <a:ext cx="1127301" cy="2042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/>
                <a:t>핵심보상</a:t>
              </a:r>
              <a:endParaRPr lang="en-US" altLang="ko-KR" sz="1000" dirty="0" smtClean="0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12103266" y="135116"/>
              <a:ext cx="205205" cy="205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10513452" y="729769"/>
              <a:ext cx="1550056" cy="1017553"/>
              <a:chOff x="12619999" y="353984"/>
              <a:chExt cx="1728192" cy="1134493"/>
            </a:xfrm>
          </p:grpSpPr>
          <p:pic>
            <p:nvPicPr>
              <p:cNvPr id="156" name="Picture 6" descr="C:\Users\Administrator\Desktop\게임제안서\noun_Monster_2236069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19999" y="353985"/>
                <a:ext cx="552534" cy="5927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7" name="Picture 6" descr="C:\Users\Administrator\Desktop\게임제안서\noun_Monster_2236069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95657" y="353984"/>
                <a:ext cx="552534" cy="5927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8" name="Picture 6" descr="C:\Users\Administrator\Desktop\게임제안서\noun_Monster_2236069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19999" y="895759"/>
                <a:ext cx="552534" cy="5927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9" name="Picture 6" descr="C:\Users\Administrator\Desktop\게임제안서\noun_Monster_2236069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95657" y="895758"/>
                <a:ext cx="552534" cy="5927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0" name="Picture 6" descr="C:\Users\Administrator\Desktop\게임제안서\noun_Monster_2236069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28442" y="353985"/>
                <a:ext cx="552534" cy="5927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1" name="그룹 110"/>
            <p:cNvGrpSpPr/>
            <p:nvPr/>
          </p:nvGrpSpPr>
          <p:grpSpPr>
            <a:xfrm>
              <a:off x="10595300" y="2214371"/>
              <a:ext cx="1423850" cy="1355928"/>
              <a:chOff x="12752647" y="2313550"/>
              <a:chExt cx="1496530" cy="1425141"/>
            </a:xfrm>
          </p:grpSpPr>
          <p:pic>
            <p:nvPicPr>
              <p:cNvPr id="150" name="Picture 11" descr="C:\Users\Administrator\Desktop\게임제안서\noun_Cat Girl_1943909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52647" y="3298373"/>
                <a:ext cx="338486" cy="4403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1" name="Picture 12" descr="C:\Users\Administrator\Desktop\게임제안서\noun_Death_1943902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84476" y="3299807"/>
                <a:ext cx="464701" cy="4388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3" name="Picture 13" descr="C:\Users\Administrator\Desktop\게임제안서\noun_fairy_1943914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06398" y="2780275"/>
                <a:ext cx="374342" cy="4388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4" name="Picture 14" descr="C:\Users\Administrator\Desktop\게임제안서\noun_princess_1943929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14150" y="3299806"/>
                <a:ext cx="338486" cy="438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5" name="Picture 13" descr="C:\Users\Administrator\Desktop\게임제안서\noun_fairy_1943914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06398" y="2313550"/>
                <a:ext cx="374342" cy="4388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2" name="직사각형 111"/>
            <p:cNvSpPr/>
            <p:nvPr/>
          </p:nvSpPr>
          <p:spPr>
            <a:xfrm>
              <a:off x="10260153" y="3674818"/>
              <a:ext cx="535927" cy="38355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smtClean="0">
                  <a:solidFill>
                    <a:schemeClr val="tx1"/>
                  </a:solidFill>
                </a:rPr>
                <a:t>파티편</a:t>
              </a:r>
              <a:r>
                <a:rPr lang="ko-KR" altLang="en-US" sz="1050" b="1" dirty="0">
                  <a:solidFill>
                    <a:schemeClr val="tx1"/>
                  </a:solidFill>
                </a:rPr>
                <a:t>집</a:t>
              </a: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10964607" y="3674818"/>
              <a:ext cx="535857" cy="3835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smtClean="0"/>
                <a:t>반복전</a:t>
              </a:r>
              <a:r>
                <a:rPr lang="ko-KR" altLang="en-US" sz="1050" b="1" dirty="0"/>
                <a:t>투</a:t>
              </a:r>
            </a:p>
          </p:txBody>
        </p:sp>
      </p:grpSp>
      <p:graphicFrame>
        <p:nvGraphicFramePr>
          <p:cNvPr id="164" name="표 1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576289"/>
              </p:ext>
            </p:extLst>
          </p:nvPr>
        </p:nvGraphicFramePr>
        <p:xfrm>
          <a:off x="2061352" y="2362257"/>
          <a:ext cx="1572948" cy="14069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4316"/>
                <a:gridCol w="524316"/>
                <a:gridCol w="524316"/>
              </a:tblGrid>
              <a:tr h="468997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027" marR="74027" marT="37013" marB="3701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027" marR="74027" marT="37013" marB="3701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027" marR="74027" marT="37013" marB="37013"/>
                </a:tc>
              </a:tr>
              <a:tr h="468997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027" marR="74027" marT="37013" marB="3701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027" marR="74027" marT="37013" marB="3701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4027" marR="74027" marT="37013" marB="37013"/>
                </a:tc>
              </a:tr>
              <a:tr h="468997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027" marR="74027" marT="37013" marB="3701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027" marR="74027" marT="37013" marB="3701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027" marR="74027" marT="37013" marB="37013"/>
                </a:tc>
              </a:tr>
            </a:tbl>
          </a:graphicData>
        </a:graphic>
      </p:graphicFrame>
      <p:graphicFrame>
        <p:nvGraphicFramePr>
          <p:cNvPr id="167" name="표 1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94430"/>
              </p:ext>
            </p:extLst>
          </p:nvPr>
        </p:nvGraphicFramePr>
        <p:xfrm>
          <a:off x="2061352" y="3814860"/>
          <a:ext cx="1572948" cy="14069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4316"/>
                <a:gridCol w="524316"/>
                <a:gridCol w="524316"/>
              </a:tblGrid>
              <a:tr h="468997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027" marR="74027" marT="37013" marB="3701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027" marR="74027" marT="37013" marB="3701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027" marR="74027" marT="37013" marB="37013"/>
                </a:tc>
              </a:tr>
              <a:tr h="468997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027" marR="74027" marT="37013" marB="3701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027" marR="74027" marT="37013" marB="3701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4027" marR="74027" marT="37013" marB="37013"/>
                </a:tc>
              </a:tr>
              <a:tr h="468997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027" marR="74027" marT="37013" marB="3701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027" marR="74027" marT="37013" marB="3701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027" marR="74027" marT="37013" marB="37013"/>
                </a:tc>
              </a:tr>
            </a:tbl>
          </a:graphicData>
        </a:graphic>
      </p:graphicFrame>
      <p:sp>
        <p:nvSpPr>
          <p:cNvPr id="168" name="직사각형 167"/>
          <p:cNvSpPr/>
          <p:nvPr/>
        </p:nvSpPr>
        <p:spPr>
          <a:xfrm>
            <a:off x="1575534" y="5968344"/>
            <a:ext cx="776991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파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티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2421723" y="5962164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3237269" y="5962164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85" name="직선 화살표 연결선 184"/>
          <p:cNvCxnSpPr/>
          <p:nvPr/>
        </p:nvCxnSpPr>
        <p:spPr>
          <a:xfrm flipH="1">
            <a:off x="3486197" y="5671435"/>
            <a:ext cx="3484" cy="28239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flipH="1">
            <a:off x="2796993" y="5679769"/>
            <a:ext cx="3484" cy="28239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 flipH="1">
            <a:off x="2065473" y="5679769"/>
            <a:ext cx="3484" cy="28239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214412" y="2086690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보상정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38" name="직선 화살표 연결선 137"/>
          <p:cNvCxnSpPr/>
          <p:nvPr/>
        </p:nvCxnSpPr>
        <p:spPr>
          <a:xfrm>
            <a:off x="3416745" y="2190768"/>
            <a:ext cx="797667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/>
          <p:cNvSpPr/>
          <p:nvPr/>
        </p:nvSpPr>
        <p:spPr>
          <a:xfrm>
            <a:off x="4214412" y="2808032"/>
            <a:ext cx="775882" cy="203726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적 배치정보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43" name="직선 화살표 연결선 142"/>
          <p:cNvCxnSpPr/>
          <p:nvPr/>
        </p:nvCxnSpPr>
        <p:spPr>
          <a:xfrm>
            <a:off x="3623437" y="2899428"/>
            <a:ext cx="606215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/>
          <p:cNvSpPr/>
          <p:nvPr/>
        </p:nvSpPr>
        <p:spPr>
          <a:xfrm>
            <a:off x="4214412" y="4423472"/>
            <a:ext cx="775882" cy="203726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아군 배치정보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45" name="직선 화살표 연결선 144"/>
          <p:cNvCxnSpPr>
            <a:stCxn id="167" idx="3"/>
            <a:endCxn id="144" idx="1"/>
          </p:cNvCxnSpPr>
          <p:nvPr/>
        </p:nvCxnSpPr>
        <p:spPr>
          <a:xfrm>
            <a:off x="3634300" y="4518355"/>
            <a:ext cx="580112" cy="698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Google Shape;551;p46"/>
          <p:cNvGraphicFramePr/>
          <p:nvPr>
            <p:extLst>
              <p:ext uri="{D42A27DB-BD31-4B8C-83A1-F6EECF244321}">
                <p14:modId xmlns:p14="http://schemas.microsoft.com/office/powerpoint/2010/main" val="3015406609"/>
              </p:ext>
            </p:extLst>
          </p:nvPr>
        </p:nvGraphicFramePr>
        <p:xfrm>
          <a:off x="5796136" y="1742207"/>
          <a:ext cx="3024336" cy="4588225"/>
        </p:xfrm>
        <a:graphic>
          <a:graphicData uri="http://schemas.openxmlformats.org/drawingml/2006/table">
            <a:tbl>
              <a:tblPr/>
              <a:tblGrid>
                <a:gridCol w="538367"/>
                <a:gridCol w="2485969"/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스테이지 선택 화면으로 이동</a:t>
                      </a:r>
                      <a:endParaRPr lang="ko-KR" alt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스테이지의 보상정보를 요약하여 표시</a:t>
                      </a:r>
                      <a:r>
                        <a:rPr lang="en-US" altLang="ko-KR" sz="700" dirty="0" smtClean="0"/>
                        <a:t>.</a:t>
                      </a:r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적 배치정보를 이미지로 표시</a:t>
                      </a:r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아군의 배치정보를 이미지로 표시</a:t>
                      </a:r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⑤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>
                          <a:solidFill>
                            <a:srgbClr val="000000"/>
                          </a:solidFill>
                        </a:rPr>
                        <a:t>파티관리 화면으로 이동</a:t>
                      </a:r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⑥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스테이지 입장</a:t>
                      </a:r>
                      <a:r>
                        <a:rPr lang="en-US" altLang="ko-KR" sz="700" dirty="0" smtClean="0"/>
                        <a:t>. </a:t>
                      </a:r>
                      <a:r>
                        <a:rPr lang="ko-KR" altLang="en-US" sz="700" dirty="0" smtClean="0"/>
                        <a:t>반복전투 진행</a:t>
                      </a:r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⑦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>
                          <a:solidFill>
                            <a:srgbClr val="000000"/>
                          </a:solidFill>
                        </a:rPr>
                        <a:t>스테이지 입장</a:t>
                      </a:r>
                      <a:r>
                        <a:rPr lang="en-US" altLang="ko-KR" sz="700" dirty="0" smtClean="0">
                          <a:solidFill>
                            <a:srgbClr val="000000"/>
                          </a:solidFill>
                        </a:rPr>
                        <a:t>. </a:t>
                      </a:r>
                      <a:r>
                        <a:rPr lang="ko-KR" altLang="en-US" sz="700" dirty="0" smtClean="0">
                          <a:solidFill>
                            <a:srgbClr val="000000"/>
                          </a:solidFill>
                        </a:rPr>
                        <a:t>단일전투 진행</a:t>
                      </a:r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⑧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⑨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한양해서"/>
                          <a:ea typeface="한양해서"/>
                          <a:cs typeface="Arial"/>
                          <a:sym typeface="Arial"/>
                        </a:rPr>
                        <a:t>⑩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2477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  <a:tr h="1908958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</a:tbl>
          </a:graphicData>
        </a:graphic>
      </p:graphicFrame>
      <p:sp>
        <p:nvSpPr>
          <p:cNvPr id="147" name="TextBox 146"/>
          <p:cNvSpPr txBox="1"/>
          <p:nvPr/>
        </p:nvSpPr>
        <p:spPr>
          <a:xfrm>
            <a:off x="2267744" y="6858000"/>
            <a:ext cx="307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버튼과 이미지의 기능을 합치는 방법 고려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176296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Google Shape;564;p47"/>
          <p:cNvGraphicFramePr/>
          <p:nvPr>
            <p:extLst>
              <p:ext uri="{D42A27DB-BD31-4B8C-83A1-F6EECF244321}">
                <p14:modId xmlns:p14="http://schemas.microsoft.com/office/powerpoint/2010/main" val="1914302876"/>
              </p:ext>
            </p:extLst>
          </p:nvPr>
        </p:nvGraphicFramePr>
        <p:xfrm>
          <a:off x="159703" y="708660"/>
          <a:ext cx="8694737" cy="776124"/>
        </p:xfrm>
        <a:graphic>
          <a:graphicData uri="http://schemas.openxmlformats.org/drawingml/2006/table">
            <a:tbl>
              <a:tblPr/>
              <a:tblGrid>
                <a:gridCol w="568673"/>
                <a:gridCol w="1557624"/>
                <a:gridCol w="550875"/>
                <a:gridCol w="6017565"/>
              </a:tblGrid>
              <a:tr h="3580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ID</a:t>
                      </a:r>
                      <a:endParaRPr sz="8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err="1" smtClean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3616685" y="823750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8617707" y="823762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065288" y="4676944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668744" y="824661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68466" y="837010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88862" y="836712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861353" y="807966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설명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4668466" y="1177352"/>
            <a:ext cx="775882" cy="2037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프로그레스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3623437" y="1177352"/>
            <a:ext cx="775882" cy="203726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1619672" y="2016778"/>
            <a:ext cx="2259372" cy="4016660"/>
            <a:chOff x="5806356" y="1461080"/>
            <a:chExt cx="2259372" cy="4016660"/>
          </a:xfrm>
        </p:grpSpPr>
        <p:sp>
          <p:nvSpPr>
            <p:cNvPr id="100" name="직사각형 99"/>
            <p:cNvSpPr/>
            <p:nvPr/>
          </p:nvSpPr>
          <p:spPr>
            <a:xfrm>
              <a:off x="5806356" y="1461080"/>
              <a:ext cx="2259371" cy="40166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화면</a:t>
              </a:r>
              <a:endParaRPr lang="ko-KR" altLang="en-US" dirty="0"/>
            </a:p>
          </p:txBody>
        </p:sp>
        <p:pic>
          <p:nvPicPr>
            <p:cNvPr id="101" name="Picture 14" descr="C:\Users\Administrator\Desktop\게임제안서\noun_princess_1943929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676" y="1842336"/>
              <a:ext cx="957044" cy="1240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직사각형 102"/>
            <p:cNvSpPr/>
            <p:nvPr/>
          </p:nvSpPr>
          <p:spPr>
            <a:xfrm>
              <a:off x="6936042" y="1461803"/>
              <a:ext cx="1129686" cy="2008329"/>
            </a:xfrm>
            <a:prstGeom prst="rect">
              <a:avLst/>
            </a:prstGeom>
            <a:solidFill>
              <a:srgbClr val="00B050"/>
            </a:solidFill>
            <a:ln w="381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5806356" y="3469409"/>
              <a:ext cx="2259370" cy="200833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7570908" y="5029778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5949427" y="4040446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7030415" y="4040446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7570908" y="4032347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5949427" y="3541730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6489921" y="3541730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7030415" y="3541730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7570908" y="3533631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761670" y="1508772"/>
              <a:ext cx="238453" cy="2384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6076282" y="3152106"/>
              <a:ext cx="589834" cy="190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상세보기</a:t>
              </a:r>
              <a:endParaRPr lang="ko-KR" altLang="en-US" sz="800" dirty="0"/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7234882" y="4239992"/>
              <a:ext cx="589834" cy="24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이등변 삼각형 156"/>
            <p:cNvSpPr/>
            <p:nvPr/>
          </p:nvSpPr>
          <p:spPr>
            <a:xfrm rot="10800000">
              <a:off x="7378779" y="4293055"/>
              <a:ext cx="302040" cy="143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6414248" y="3960300"/>
              <a:ext cx="545070" cy="52879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6489921" y="4040446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6950992" y="1587319"/>
              <a:ext cx="829073" cy="1519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 err="1" smtClean="0"/>
                <a:t>프린세스</a:t>
              </a:r>
              <a:endParaRPr lang="en-US" altLang="ko-KR" sz="900" dirty="0" smtClean="0"/>
            </a:p>
            <a:p>
              <a:pPr>
                <a:lnSpc>
                  <a:spcPct val="150000"/>
                </a:lnSpc>
              </a:pPr>
              <a:r>
                <a:rPr lang="ko-KR" altLang="en-US" sz="900" dirty="0" err="1" smtClean="0"/>
                <a:t>공격형</a:t>
              </a:r>
              <a:endParaRPr lang="en-US" altLang="ko-KR" sz="900" dirty="0" smtClean="0"/>
            </a:p>
            <a:p>
              <a:pPr>
                <a:lnSpc>
                  <a:spcPct val="150000"/>
                </a:lnSpc>
              </a:pPr>
              <a:r>
                <a:rPr lang="ko-KR" altLang="en-US" sz="900" dirty="0" err="1" smtClean="0"/>
                <a:t>불속성</a:t>
              </a:r>
              <a:endParaRPr lang="en-US" altLang="ko-KR" sz="9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900" dirty="0" smtClean="0"/>
                <a:t>HP : 999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900" dirty="0" smtClean="0"/>
                <a:t>공격력 </a:t>
              </a:r>
              <a:r>
                <a:rPr lang="en-US" altLang="ko-KR" sz="900" dirty="0" smtClean="0"/>
                <a:t>: 169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900" dirty="0" smtClean="0"/>
                <a:t>방어력 </a:t>
              </a:r>
              <a:r>
                <a:rPr lang="en-US" altLang="ko-KR" sz="900" dirty="0" smtClean="0"/>
                <a:t>: 123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900" dirty="0" err="1" smtClean="0"/>
                <a:t>행동력</a:t>
              </a:r>
              <a:r>
                <a:rPr lang="ko-KR" altLang="en-US" sz="900" dirty="0" smtClean="0"/>
                <a:t> </a:t>
              </a:r>
              <a:r>
                <a:rPr lang="en-US" altLang="ko-KR" sz="900" dirty="0" smtClean="0"/>
                <a:t>: 111</a:t>
              </a:r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7039661" y="3182151"/>
              <a:ext cx="238453" cy="2384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7661243" y="3182151"/>
              <a:ext cx="238453" cy="2384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7350452" y="3178975"/>
              <a:ext cx="238453" cy="2384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5806356" y="4489092"/>
              <a:ext cx="2259372" cy="9886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5949427" y="5037877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6489921" y="5037877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7030415" y="5037877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5949427" y="4539162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6489921" y="4539162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7030415" y="4539162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7570908" y="4531063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직사각형 117"/>
          <p:cNvSpPr/>
          <p:nvPr/>
        </p:nvSpPr>
        <p:spPr>
          <a:xfrm>
            <a:off x="4038672" y="3119017"/>
            <a:ext cx="89336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요약정보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28" name="직선 화살표 연결선 127"/>
          <p:cNvCxnSpPr/>
          <p:nvPr/>
        </p:nvCxnSpPr>
        <p:spPr>
          <a:xfrm flipH="1">
            <a:off x="1331640" y="3803185"/>
            <a:ext cx="518058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67544" y="3704110"/>
            <a:ext cx="866367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선택된 캐릭터 상세정보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62" name="직선 화살표 연결선 161"/>
          <p:cNvCxnSpPr>
            <a:endCxn id="118" idx="1"/>
          </p:cNvCxnSpPr>
          <p:nvPr/>
        </p:nvCxnSpPr>
        <p:spPr>
          <a:xfrm>
            <a:off x="3574986" y="3218602"/>
            <a:ext cx="463686" cy="227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18" idx="1"/>
          </p:cNvCxnSpPr>
          <p:nvPr/>
        </p:nvCxnSpPr>
        <p:spPr>
          <a:xfrm>
            <a:off x="3767533" y="4771617"/>
            <a:ext cx="297755" cy="719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/>
          <p:cNvSpPr/>
          <p:nvPr/>
        </p:nvSpPr>
        <p:spPr>
          <a:xfrm>
            <a:off x="4065288" y="5184498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관리메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38" name="직선 화살표 연결선 137"/>
          <p:cNvCxnSpPr>
            <a:endCxn id="137" idx="1"/>
          </p:cNvCxnSpPr>
          <p:nvPr/>
        </p:nvCxnSpPr>
        <p:spPr>
          <a:xfrm>
            <a:off x="3767533" y="5279171"/>
            <a:ext cx="297755" cy="719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/>
          <p:cNvSpPr/>
          <p:nvPr/>
        </p:nvSpPr>
        <p:spPr>
          <a:xfrm>
            <a:off x="532545" y="2815569"/>
            <a:ext cx="775882" cy="203726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선택된 캐릭터 이미지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41" name="직선 화살표 연결선 140"/>
          <p:cNvCxnSpPr/>
          <p:nvPr/>
        </p:nvCxnSpPr>
        <p:spPr>
          <a:xfrm flipH="1">
            <a:off x="1334468" y="2930282"/>
            <a:ext cx="518058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/>
          <p:cNvSpPr/>
          <p:nvPr/>
        </p:nvSpPr>
        <p:spPr>
          <a:xfrm>
            <a:off x="4051025" y="2111530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로비화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43" name="직선 화살표 연결선 142"/>
          <p:cNvCxnSpPr/>
          <p:nvPr/>
        </p:nvCxnSpPr>
        <p:spPr>
          <a:xfrm>
            <a:off x="3813439" y="2192180"/>
            <a:ext cx="225233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/>
          <p:cNvSpPr/>
          <p:nvPr/>
        </p:nvSpPr>
        <p:spPr>
          <a:xfrm>
            <a:off x="5708043" y="837010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145" name="Google Shape;551;p46"/>
          <p:cNvGraphicFramePr/>
          <p:nvPr>
            <p:extLst>
              <p:ext uri="{D42A27DB-BD31-4B8C-83A1-F6EECF244321}">
                <p14:modId xmlns:p14="http://schemas.microsoft.com/office/powerpoint/2010/main" val="1317723690"/>
              </p:ext>
            </p:extLst>
          </p:nvPr>
        </p:nvGraphicFramePr>
        <p:xfrm>
          <a:off x="5796136" y="1742207"/>
          <a:ext cx="3024336" cy="4588225"/>
        </p:xfrm>
        <a:graphic>
          <a:graphicData uri="http://schemas.openxmlformats.org/drawingml/2006/table">
            <a:tbl>
              <a:tblPr/>
              <a:tblGrid>
                <a:gridCol w="538367"/>
                <a:gridCol w="2485969"/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로비화면으로 이동</a:t>
                      </a:r>
                      <a:endParaRPr lang="ko-KR" alt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현재 선택 중인 캐릭터의 이미지</a:t>
                      </a:r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현재 선택</a:t>
                      </a:r>
                      <a:r>
                        <a:rPr lang="ko-KR" altLang="en-US" sz="700" baseline="0" dirty="0" smtClean="0"/>
                        <a:t> 중인 캐릭터의 상세정보 화면으로 이동</a:t>
                      </a:r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현재 선택된 캐릭터를 표시해 줌</a:t>
                      </a:r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⑤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>
                          <a:solidFill>
                            <a:srgbClr val="000000"/>
                          </a:solidFill>
                        </a:rPr>
                        <a:t>선택된 캐릭터의 주요 </a:t>
                      </a:r>
                      <a:r>
                        <a:rPr lang="ko-KR" altLang="en-US" sz="700" dirty="0" err="1" smtClean="0">
                          <a:solidFill>
                            <a:srgbClr val="000000"/>
                          </a:solidFill>
                        </a:rPr>
                        <a:t>스테이터스를</a:t>
                      </a:r>
                      <a:r>
                        <a:rPr lang="ko-KR" altLang="en-US" sz="700" dirty="0" smtClean="0">
                          <a:solidFill>
                            <a:srgbClr val="000000"/>
                          </a:solidFill>
                        </a:rPr>
                        <a:t> 요약정보로 표시</a:t>
                      </a:r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⑥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보유 중인 캐릭터 목록</a:t>
                      </a:r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⑦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>
                          <a:solidFill>
                            <a:srgbClr val="000000"/>
                          </a:solidFill>
                        </a:rPr>
                        <a:t>정보를 확인하고 싶은 캐릭터를 선택 할 수 있는 버튼</a:t>
                      </a:r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⑧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>
                          <a:solidFill>
                            <a:srgbClr val="000000"/>
                          </a:solidFill>
                        </a:rPr>
                        <a:t>캐릭터를 관리할 수 있는 메뉴</a:t>
                      </a:r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⑨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한양해서"/>
                          <a:ea typeface="한양해서"/>
                          <a:cs typeface="Arial"/>
                          <a:sym typeface="Arial"/>
                        </a:rPr>
                        <a:t>⑩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2477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  <a:tr h="1908958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</a:tbl>
          </a:graphicData>
        </a:graphic>
      </p:graphicFrame>
      <p:sp>
        <p:nvSpPr>
          <p:cNvPr id="146" name="직사각형 145"/>
          <p:cNvSpPr/>
          <p:nvPr/>
        </p:nvSpPr>
        <p:spPr>
          <a:xfrm>
            <a:off x="532545" y="4667229"/>
            <a:ext cx="775882" cy="203726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선택된 캐릭터를 표시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47" name="직선 화살표 연결선 146"/>
          <p:cNvCxnSpPr>
            <a:stCxn id="158" idx="1"/>
          </p:cNvCxnSpPr>
          <p:nvPr/>
        </p:nvCxnSpPr>
        <p:spPr>
          <a:xfrm flipH="1">
            <a:off x="1334468" y="4780394"/>
            <a:ext cx="893096" cy="154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4068225" y="4178228"/>
            <a:ext cx="775882" cy="203726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목록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77" name="직선 화살표 연결선 176"/>
          <p:cNvCxnSpPr>
            <a:endCxn id="176" idx="1"/>
          </p:cNvCxnSpPr>
          <p:nvPr/>
        </p:nvCxnSpPr>
        <p:spPr>
          <a:xfrm flipV="1">
            <a:off x="3813439" y="4280091"/>
            <a:ext cx="254786" cy="809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2267744" y="6858000"/>
            <a:ext cx="368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관리메뉴 하나하나 상세항목으로 정하고 설명 필요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176296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Google Shape;564;p47"/>
          <p:cNvGraphicFramePr/>
          <p:nvPr>
            <p:extLst>
              <p:ext uri="{D42A27DB-BD31-4B8C-83A1-F6EECF244321}">
                <p14:modId xmlns:p14="http://schemas.microsoft.com/office/powerpoint/2010/main" val="3504057263"/>
              </p:ext>
            </p:extLst>
          </p:nvPr>
        </p:nvGraphicFramePr>
        <p:xfrm>
          <a:off x="159703" y="708660"/>
          <a:ext cx="8694737" cy="776124"/>
        </p:xfrm>
        <a:graphic>
          <a:graphicData uri="http://schemas.openxmlformats.org/drawingml/2006/table">
            <a:tbl>
              <a:tblPr/>
              <a:tblGrid>
                <a:gridCol w="568673"/>
                <a:gridCol w="1557624"/>
                <a:gridCol w="550875"/>
                <a:gridCol w="6017565"/>
              </a:tblGrid>
              <a:tr h="3580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ID</a:t>
                      </a:r>
                      <a:endParaRPr sz="8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err="1" smtClean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3616685" y="823750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8617707" y="823762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3732" y="2098402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팀 로고 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708043" y="837010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69763" y="2488597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유니티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로고 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20" name="직선 화살표 연결선 19"/>
          <p:cNvCxnSpPr>
            <a:stCxn id="17" idx="2"/>
            <a:endCxn id="19" idx="0"/>
          </p:cNvCxnSpPr>
          <p:nvPr/>
        </p:nvCxnSpPr>
        <p:spPr>
          <a:xfrm flipH="1">
            <a:off x="1619388" y="2326825"/>
            <a:ext cx="13969" cy="16177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7668744" y="824661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68466" y="837010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88862" y="836712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861353" y="807966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설명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9690" y="3686954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파티관리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9670" y="3380560"/>
            <a:ext cx="891353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65815" y="3376374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65816" y="2863764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타이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틀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32" name="직선 화살표 연결선 31"/>
          <p:cNvCxnSpPr>
            <a:stCxn id="19" idx="2"/>
            <a:endCxn id="30" idx="0"/>
          </p:cNvCxnSpPr>
          <p:nvPr/>
        </p:nvCxnSpPr>
        <p:spPr>
          <a:xfrm flipH="1">
            <a:off x="1615441" y="2717020"/>
            <a:ext cx="3947" cy="14674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8" idx="2"/>
            <a:endCxn id="48" idx="0"/>
          </p:cNvCxnSpPr>
          <p:nvPr/>
        </p:nvCxnSpPr>
        <p:spPr>
          <a:xfrm>
            <a:off x="1615440" y="3604797"/>
            <a:ext cx="10461" cy="65117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8" idx="1"/>
            <a:endCxn id="27" idx="3"/>
          </p:cNvCxnSpPr>
          <p:nvPr/>
        </p:nvCxnSpPr>
        <p:spPr>
          <a:xfrm flipH="1">
            <a:off x="1011023" y="3490586"/>
            <a:ext cx="154792" cy="418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8" idx="3"/>
          </p:cNvCxnSpPr>
          <p:nvPr/>
        </p:nvCxnSpPr>
        <p:spPr>
          <a:xfrm>
            <a:off x="2065064" y="3490586"/>
            <a:ext cx="212110" cy="418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182790" y="4255971"/>
            <a:ext cx="886222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49" name="꺾인 연결선 48"/>
          <p:cNvCxnSpPr>
            <a:stCxn id="28" idx="2"/>
            <a:endCxn id="26" idx="3"/>
          </p:cNvCxnSpPr>
          <p:nvPr/>
        </p:nvCxnSpPr>
        <p:spPr>
          <a:xfrm rot="5400000">
            <a:off x="1224006" y="3409731"/>
            <a:ext cx="196369" cy="586501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889647" y="4793567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메인스테이지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77" name="꺾인 연결선 45"/>
          <p:cNvCxnSpPr>
            <a:stCxn id="125" idx="0"/>
            <a:endCxn id="76" idx="0"/>
          </p:cNvCxnSpPr>
          <p:nvPr/>
        </p:nvCxnSpPr>
        <p:spPr>
          <a:xfrm rot="16200000" flipH="1" flipV="1">
            <a:off x="2330328" y="3680747"/>
            <a:ext cx="121763" cy="2103875"/>
          </a:xfrm>
          <a:prstGeom prst="bentConnector3">
            <a:avLst>
              <a:gd name="adj1" fmla="val -66157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921998" y="5173712"/>
            <a:ext cx="83454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 팝업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79" name="직선 화살표 연결선 78"/>
          <p:cNvCxnSpPr>
            <a:stCxn id="76" idx="2"/>
            <a:endCxn id="78" idx="0"/>
          </p:cNvCxnSpPr>
          <p:nvPr/>
        </p:nvCxnSpPr>
        <p:spPr>
          <a:xfrm flipH="1">
            <a:off x="1339271" y="5021990"/>
            <a:ext cx="1" cy="15172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8" idx="3"/>
          </p:cNvCxnSpPr>
          <p:nvPr/>
        </p:nvCxnSpPr>
        <p:spPr>
          <a:xfrm flipV="1">
            <a:off x="1756544" y="5287923"/>
            <a:ext cx="374624" cy="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359998" y="6001909"/>
            <a:ext cx="776991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400839" y="5995729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04" name="직선 화살표 연결선 103"/>
          <p:cNvCxnSpPr>
            <a:stCxn id="131" idx="3"/>
            <a:endCxn id="109" idx="1"/>
          </p:cNvCxnSpPr>
          <p:nvPr/>
        </p:nvCxnSpPr>
        <p:spPr>
          <a:xfrm>
            <a:off x="4514293" y="2474581"/>
            <a:ext cx="268119" cy="227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45"/>
          <p:cNvCxnSpPr>
            <a:stCxn id="120" idx="2"/>
            <a:endCxn id="90" idx="0"/>
          </p:cNvCxnSpPr>
          <p:nvPr/>
        </p:nvCxnSpPr>
        <p:spPr>
          <a:xfrm rot="5400000">
            <a:off x="2664269" y="5784404"/>
            <a:ext cx="301731" cy="13327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모서리가 둥근 직사각형 108"/>
          <p:cNvSpPr/>
          <p:nvPr/>
        </p:nvSpPr>
        <p:spPr>
          <a:xfrm>
            <a:off x="4782412" y="2362647"/>
            <a:ext cx="83454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환경설정 팝업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62" name="직선 화살표 연결선 161"/>
          <p:cNvCxnSpPr>
            <a:endCxn id="163" idx="1"/>
          </p:cNvCxnSpPr>
          <p:nvPr/>
        </p:nvCxnSpPr>
        <p:spPr>
          <a:xfrm>
            <a:off x="4514293" y="2825456"/>
            <a:ext cx="268119" cy="227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모서리가 둥근 직사각형 162"/>
          <p:cNvSpPr/>
          <p:nvPr/>
        </p:nvSpPr>
        <p:spPr>
          <a:xfrm>
            <a:off x="4782412" y="2713522"/>
            <a:ext cx="83454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우편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함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팝업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5" name="모서리가 둥근 직사각형 164"/>
          <p:cNvSpPr/>
          <p:nvPr/>
        </p:nvSpPr>
        <p:spPr>
          <a:xfrm>
            <a:off x="4782412" y="2005596"/>
            <a:ext cx="83454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공지사항 팝업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66" name="꺾인 연결선 45"/>
          <p:cNvCxnSpPr>
            <a:stCxn id="130" idx="0"/>
            <a:endCxn id="165" idx="1"/>
          </p:cNvCxnSpPr>
          <p:nvPr/>
        </p:nvCxnSpPr>
        <p:spPr>
          <a:xfrm rot="5400000" flipH="1" flipV="1">
            <a:off x="4285529" y="1828676"/>
            <a:ext cx="205751" cy="788016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stCxn id="124" idx="3"/>
            <a:endCxn id="267" idx="1"/>
          </p:cNvCxnSpPr>
          <p:nvPr/>
        </p:nvCxnSpPr>
        <p:spPr>
          <a:xfrm>
            <a:off x="4514293" y="5551156"/>
            <a:ext cx="253329" cy="1740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4426614" y="5995729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파티관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리</a:t>
            </a:r>
          </a:p>
        </p:txBody>
      </p:sp>
      <p:cxnSp>
        <p:nvCxnSpPr>
          <p:cNvPr id="193" name="꺾인 연결선 45"/>
          <p:cNvCxnSpPr>
            <a:stCxn id="122" idx="2"/>
            <a:endCxn id="191" idx="0"/>
          </p:cNvCxnSpPr>
          <p:nvPr/>
        </p:nvCxnSpPr>
        <p:spPr>
          <a:xfrm rot="16200000" flipH="1">
            <a:off x="4068635" y="5255065"/>
            <a:ext cx="295551" cy="1185776"/>
          </a:xfrm>
          <a:prstGeom prst="bentConnector3">
            <a:avLst>
              <a:gd name="adj1" fmla="val 26428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꺾인 연결선 211"/>
          <p:cNvCxnSpPr>
            <a:stCxn id="90" idx="2"/>
            <a:endCxn id="191" idx="2"/>
          </p:cNvCxnSpPr>
          <p:nvPr/>
        </p:nvCxnSpPr>
        <p:spPr>
          <a:xfrm rot="5400000" flipH="1" flipV="1">
            <a:off x="3775806" y="5196840"/>
            <a:ext cx="6180" cy="2060804"/>
          </a:xfrm>
          <a:prstGeom prst="bentConnector3">
            <a:avLst>
              <a:gd name="adj1" fmla="val -3135356"/>
            </a:avLst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/>
          <p:cNvCxnSpPr>
            <a:stCxn id="90" idx="3"/>
            <a:endCxn id="91" idx="1"/>
          </p:cNvCxnSpPr>
          <p:nvPr/>
        </p:nvCxnSpPr>
        <p:spPr>
          <a:xfrm flipV="1">
            <a:off x="3136989" y="6109941"/>
            <a:ext cx="263850" cy="618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/>
          <p:cNvCxnSpPr>
            <a:stCxn id="91" idx="3"/>
            <a:endCxn id="191" idx="1"/>
          </p:cNvCxnSpPr>
          <p:nvPr/>
        </p:nvCxnSpPr>
        <p:spPr>
          <a:xfrm>
            <a:off x="4166207" y="6109941"/>
            <a:ext cx="260407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직사각형 232"/>
          <p:cNvSpPr/>
          <p:nvPr/>
        </p:nvSpPr>
        <p:spPr>
          <a:xfrm>
            <a:off x="1277720" y="5894356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로비화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면</a:t>
            </a:r>
          </a:p>
        </p:txBody>
      </p:sp>
      <p:sp>
        <p:nvSpPr>
          <p:cNvPr id="237" name="직사각형 236"/>
          <p:cNvSpPr/>
          <p:nvPr/>
        </p:nvSpPr>
        <p:spPr>
          <a:xfrm>
            <a:off x="129690" y="3965629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238" name="꺾인 연결선 237"/>
          <p:cNvCxnSpPr>
            <a:stCxn id="28" idx="2"/>
            <a:endCxn id="237" idx="3"/>
          </p:cNvCxnSpPr>
          <p:nvPr/>
        </p:nvCxnSpPr>
        <p:spPr>
          <a:xfrm rot="5400000">
            <a:off x="1084668" y="3549069"/>
            <a:ext cx="475044" cy="586501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꺾인 연결선 45"/>
          <p:cNvCxnSpPr>
            <a:stCxn id="123" idx="0"/>
            <a:endCxn id="259" idx="1"/>
          </p:cNvCxnSpPr>
          <p:nvPr/>
        </p:nvCxnSpPr>
        <p:spPr>
          <a:xfrm rot="5400000" flipH="1" flipV="1">
            <a:off x="4307598" y="4942110"/>
            <a:ext cx="146823" cy="773226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직사각형 258"/>
          <p:cNvSpPr/>
          <p:nvPr/>
        </p:nvSpPr>
        <p:spPr>
          <a:xfrm>
            <a:off x="4767622" y="5141099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소환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7" name="직사각형 266"/>
          <p:cNvSpPr/>
          <p:nvPr/>
        </p:nvSpPr>
        <p:spPr>
          <a:xfrm>
            <a:off x="4767622" y="5454348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커뮤니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티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1169764" y="1742207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이벤트 배너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889647" y="5549814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챌린지컨텐</a:t>
            </a:r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츠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98" name="직선 화살표 연결선 97"/>
          <p:cNvCxnSpPr>
            <a:stCxn id="97" idx="0"/>
            <a:endCxn id="78" idx="2"/>
          </p:cNvCxnSpPr>
          <p:nvPr/>
        </p:nvCxnSpPr>
        <p:spPr>
          <a:xfrm flipH="1" flipV="1">
            <a:off x="1339271" y="5402135"/>
            <a:ext cx="1" cy="14767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45"/>
          <p:cNvCxnSpPr>
            <a:stCxn id="126" idx="1"/>
            <a:endCxn id="97" idx="3"/>
          </p:cNvCxnSpPr>
          <p:nvPr/>
        </p:nvCxnSpPr>
        <p:spPr>
          <a:xfrm rot="10800000" flipV="1">
            <a:off x="1788897" y="4955000"/>
            <a:ext cx="660659" cy="70902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27" idx="3"/>
            <a:endCxn id="134" idx="1"/>
          </p:cNvCxnSpPr>
          <p:nvPr/>
        </p:nvCxnSpPr>
        <p:spPr>
          <a:xfrm>
            <a:off x="4426614" y="4955000"/>
            <a:ext cx="340964" cy="255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/>
          <p:cNvSpPr/>
          <p:nvPr/>
        </p:nvSpPr>
        <p:spPr>
          <a:xfrm>
            <a:off x="4767578" y="4843344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PVP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컨텐츠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95" name="꺾인 연결선 45"/>
          <p:cNvCxnSpPr>
            <a:stCxn id="121" idx="2"/>
            <a:endCxn id="91" idx="0"/>
          </p:cNvCxnSpPr>
          <p:nvPr/>
        </p:nvCxnSpPr>
        <p:spPr>
          <a:xfrm rot="16200000" flipH="1">
            <a:off x="3370310" y="5582515"/>
            <a:ext cx="295551" cy="530876"/>
          </a:xfrm>
          <a:prstGeom prst="bentConnector3">
            <a:avLst>
              <a:gd name="adj1" fmla="val 50001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45"/>
          <p:cNvCxnSpPr>
            <a:stCxn id="119" idx="1"/>
            <a:endCxn id="233" idx="3"/>
          </p:cNvCxnSpPr>
          <p:nvPr/>
        </p:nvCxnSpPr>
        <p:spPr>
          <a:xfrm rot="10800000" flipV="1">
            <a:off x="2043088" y="5551156"/>
            <a:ext cx="318788" cy="45741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92" idx="3"/>
            <a:endCxn id="129" idx="1"/>
          </p:cNvCxnSpPr>
          <p:nvPr/>
        </p:nvCxnSpPr>
        <p:spPr>
          <a:xfrm>
            <a:off x="2069013" y="1856419"/>
            <a:ext cx="292862" cy="61816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stCxn id="30" idx="2"/>
            <a:endCxn id="28" idx="0"/>
          </p:cNvCxnSpPr>
          <p:nvPr/>
        </p:nvCxnSpPr>
        <p:spPr>
          <a:xfrm flipH="1">
            <a:off x="1615440" y="3092187"/>
            <a:ext cx="1" cy="284187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2303664" y="1742207"/>
            <a:ext cx="2262917" cy="3994149"/>
            <a:chOff x="2303664" y="1969040"/>
            <a:chExt cx="2262917" cy="3994149"/>
          </a:xfrm>
        </p:grpSpPr>
        <p:sp>
          <p:nvSpPr>
            <p:cNvPr id="86" name="직사각형 85"/>
            <p:cNvSpPr/>
            <p:nvPr/>
          </p:nvSpPr>
          <p:spPr>
            <a:xfrm>
              <a:off x="2305135" y="1969040"/>
              <a:ext cx="2261446" cy="39941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2305135" y="5530759"/>
              <a:ext cx="2261446" cy="4324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2303664" y="1969041"/>
              <a:ext cx="2261446" cy="49181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3689607" y="2019262"/>
              <a:ext cx="826396" cy="184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통상재</a:t>
              </a:r>
              <a:r>
                <a:rPr lang="ko-KR" altLang="en-US" sz="800" dirty="0">
                  <a:solidFill>
                    <a:schemeClr val="tx1"/>
                  </a:solidFill>
                </a:rPr>
                <a:t>화</a:t>
              </a: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2808921" y="2029099"/>
              <a:ext cx="826396" cy="184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빌링재</a:t>
              </a:r>
              <a:r>
                <a:rPr lang="ko-KR" altLang="en-US" sz="800" dirty="0" err="1">
                  <a:solidFill>
                    <a:schemeClr val="tx1"/>
                  </a:solidFill>
                </a:rPr>
                <a:t>화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 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3689607" y="2242407"/>
              <a:ext cx="826396" cy="184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PVP</a:t>
              </a:r>
              <a:r>
                <a:rPr lang="ko-KR" altLang="en-US" sz="800" dirty="0" err="1" smtClean="0">
                  <a:solidFill>
                    <a:schemeClr val="tx1"/>
                  </a:solidFill>
                </a:rPr>
                <a:t>스테미너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2808921" y="2243611"/>
              <a:ext cx="826396" cy="184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스테미</a:t>
              </a:r>
              <a:r>
                <a:rPr lang="ko-KR" altLang="en-US" sz="800" dirty="0" err="1">
                  <a:solidFill>
                    <a:schemeClr val="tx1"/>
                  </a:solidFill>
                </a:rPr>
                <a:t>너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2361876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2732751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3103625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3474500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3845374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4216249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3159951" y="4898637"/>
              <a:ext cx="566391" cy="566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모험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(?)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2449555" y="4898637"/>
              <a:ext cx="566391" cy="566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챌린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지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3860223" y="4898637"/>
              <a:ext cx="566391" cy="566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PVP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2361875" y="2552392"/>
              <a:ext cx="668919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이벤트배너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3845374" y="2552392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공</a:t>
              </a:r>
              <a:r>
                <a:rPr lang="ko-KR" altLang="en-US" sz="1000" dirty="0">
                  <a:solidFill>
                    <a:schemeClr val="tx1"/>
                  </a:solidFill>
                </a:rPr>
                <a:t>지</a:t>
              </a: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4216249" y="2552392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설정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4216249" y="290481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우편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2352609" y="2040684"/>
              <a:ext cx="399151" cy="386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계정레</a:t>
              </a:r>
              <a:r>
                <a:rPr lang="ko-KR" altLang="en-US" sz="80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밸</a:t>
              </a:r>
              <a:endParaRPr lang="ko-KR" altLang="en-US" sz="80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2808921" y="2904817"/>
              <a:ext cx="1293884" cy="1807160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이미지 필드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149" name="직사각형 148"/>
          <p:cNvSpPr/>
          <p:nvPr/>
        </p:nvSpPr>
        <p:spPr>
          <a:xfrm>
            <a:off x="4668466" y="1177352"/>
            <a:ext cx="775882" cy="2037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프로그레스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3623437" y="1177352"/>
            <a:ext cx="775882" cy="203726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2412776" y="1640754"/>
            <a:ext cx="2260391" cy="4007317"/>
            <a:chOff x="-2412776" y="1640754"/>
            <a:chExt cx="2260391" cy="4007317"/>
          </a:xfrm>
        </p:grpSpPr>
        <p:sp>
          <p:nvSpPr>
            <p:cNvPr id="93" name="직사각형 92"/>
            <p:cNvSpPr/>
            <p:nvPr/>
          </p:nvSpPr>
          <p:spPr>
            <a:xfrm>
              <a:off x="-2411756" y="1640754"/>
              <a:ext cx="2259371" cy="200833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-1554605" y="2817495"/>
              <a:ext cx="545071" cy="52879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9" name="Picture 11" descr="C:\Users\Administrator\Desktop\게임제안서\noun_Cat Girl_1943909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94673" y="2871300"/>
              <a:ext cx="338486" cy="440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12" descr="C:\Users\Administrator\Desktop\게임제안서\noun_Death_19439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62844" y="2872734"/>
              <a:ext cx="464701" cy="438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13" descr="C:\Users\Administrator\Desktop\게임제안서\noun_fairy_194391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40922" y="2353202"/>
              <a:ext cx="374342" cy="438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14" descr="C:\Users\Administrator\Desktop\게임제안서\noun_princess_1943929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33170" y="2872733"/>
              <a:ext cx="338486" cy="438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직사각형 105"/>
            <p:cNvSpPr/>
            <p:nvPr/>
          </p:nvSpPr>
          <p:spPr>
            <a:xfrm>
              <a:off x="-2412776" y="3639740"/>
              <a:ext cx="2259370" cy="200833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-648224" y="5200109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-2269705" y="4210777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-1188717" y="4210777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-648224" y="4202678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-2269705" y="3712061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-1729211" y="3712061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-1188717" y="3712061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-648224" y="3703962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-984250" y="4410323"/>
              <a:ext cx="589834" cy="24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이등변 삼각형 137"/>
            <p:cNvSpPr/>
            <p:nvPr/>
          </p:nvSpPr>
          <p:spPr>
            <a:xfrm rot="10800000">
              <a:off x="-840353" y="4463386"/>
              <a:ext cx="302040" cy="143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-1804884" y="4130631"/>
              <a:ext cx="545070" cy="52879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-1729211" y="4210777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-2412776" y="4659423"/>
              <a:ext cx="2259372" cy="9886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-2269705" y="5208208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-1729211" y="5208208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-1188717" y="5208208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-2269705" y="4709493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-1729211" y="4709493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-1188717" y="4709493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-648224" y="4701394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-1573809" y="3399985"/>
              <a:ext cx="589834" cy="249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이등변 삼각형 153"/>
            <p:cNvSpPr/>
            <p:nvPr/>
          </p:nvSpPr>
          <p:spPr>
            <a:xfrm>
              <a:off x="-1429912" y="3435117"/>
              <a:ext cx="302040" cy="143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5" name="Picture 13" descr="C:\Users\Administrator\Desktop\게임제안서\noun_fairy_194391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40922" y="1867427"/>
              <a:ext cx="374342" cy="438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56" name="표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456959"/>
              </p:ext>
            </p:extLst>
          </p:nvPr>
        </p:nvGraphicFramePr>
        <p:xfrm>
          <a:off x="-2120725" y="1829258"/>
          <a:ext cx="1681824" cy="150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608"/>
                <a:gridCol w="560608"/>
                <a:gridCol w="560608"/>
              </a:tblGrid>
              <a:tr h="50146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</a:tr>
              <a:tr h="50146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79150" marR="79150" marT="39575" marB="39575"/>
                </a:tc>
              </a:tr>
              <a:tr h="50146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</a:tr>
            </a:tbl>
          </a:graphicData>
        </a:graphic>
      </p:graphicFrame>
      <p:graphicFrame>
        <p:nvGraphicFramePr>
          <p:cNvPr id="157" name="Google Shape;551;p46"/>
          <p:cNvGraphicFramePr/>
          <p:nvPr>
            <p:extLst>
              <p:ext uri="{D42A27DB-BD31-4B8C-83A1-F6EECF244321}">
                <p14:modId xmlns:p14="http://schemas.microsoft.com/office/powerpoint/2010/main" val="1252461383"/>
              </p:ext>
            </p:extLst>
          </p:nvPr>
        </p:nvGraphicFramePr>
        <p:xfrm>
          <a:off x="5796136" y="1742207"/>
          <a:ext cx="3024336" cy="4588225"/>
        </p:xfrm>
        <a:graphic>
          <a:graphicData uri="http://schemas.openxmlformats.org/drawingml/2006/table">
            <a:tbl>
              <a:tblPr/>
              <a:tblGrid>
                <a:gridCol w="538367"/>
                <a:gridCol w="2485969"/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⑤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⑥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⑦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⑧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⑨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한양해서"/>
                          <a:ea typeface="한양해서"/>
                          <a:cs typeface="Arial"/>
                          <a:sym typeface="Arial"/>
                        </a:rPr>
                        <a:t>⑩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2477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  <a:tr h="1908958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4116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Google Shape;564;p47"/>
          <p:cNvGraphicFramePr/>
          <p:nvPr>
            <p:extLst>
              <p:ext uri="{D42A27DB-BD31-4B8C-83A1-F6EECF244321}">
                <p14:modId xmlns:p14="http://schemas.microsoft.com/office/powerpoint/2010/main" val="2247591968"/>
              </p:ext>
            </p:extLst>
          </p:nvPr>
        </p:nvGraphicFramePr>
        <p:xfrm>
          <a:off x="159703" y="708660"/>
          <a:ext cx="8694737" cy="776124"/>
        </p:xfrm>
        <a:graphic>
          <a:graphicData uri="http://schemas.openxmlformats.org/drawingml/2006/table">
            <a:tbl>
              <a:tblPr/>
              <a:tblGrid>
                <a:gridCol w="568673"/>
                <a:gridCol w="1557624"/>
                <a:gridCol w="550875"/>
                <a:gridCol w="6017565"/>
              </a:tblGrid>
              <a:tr h="3580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ID</a:t>
                      </a:r>
                      <a:endParaRPr sz="8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err="1" smtClean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3616685" y="823750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8617707" y="823762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3732" y="2098402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팀 로고 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708043" y="837010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69763" y="2488597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유니티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로고 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20" name="직선 화살표 연결선 19"/>
          <p:cNvCxnSpPr>
            <a:stCxn id="17" idx="2"/>
            <a:endCxn id="19" idx="0"/>
          </p:cNvCxnSpPr>
          <p:nvPr/>
        </p:nvCxnSpPr>
        <p:spPr>
          <a:xfrm flipH="1">
            <a:off x="1619388" y="2326825"/>
            <a:ext cx="13969" cy="16177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7668744" y="824661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68466" y="837010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88862" y="836712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861353" y="807966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설명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9690" y="3686954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파티관리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9670" y="3380560"/>
            <a:ext cx="891353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65815" y="3376374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65816" y="2863764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타이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틀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32" name="직선 화살표 연결선 31"/>
          <p:cNvCxnSpPr>
            <a:stCxn id="19" idx="2"/>
            <a:endCxn id="30" idx="0"/>
          </p:cNvCxnSpPr>
          <p:nvPr/>
        </p:nvCxnSpPr>
        <p:spPr>
          <a:xfrm flipH="1">
            <a:off x="1615441" y="2717020"/>
            <a:ext cx="3947" cy="14674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8" idx="2"/>
            <a:endCxn id="48" idx="0"/>
          </p:cNvCxnSpPr>
          <p:nvPr/>
        </p:nvCxnSpPr>
        <p:spPr>
          <a:xfrm>
            <a:off x="1615440" y="3604797"/>
            <a:ext cx="10461" cy="65117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8" idx="1"/>
            <a:endCxn id="27" idx="3"/>
          </p:cNvCxnSpPr>
          <p:nvPr/>
        </p:nvCxnSpPr>
        <p:spPr>
          <a:xfrm flipH="1">
            <a:off x="1011023" y="3490586"/>
            <a:ext cx="154792" cy="418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8" idx="3"/>
          </p:cNvCxnSpPr>
          <p:nvPr/>
        </p:nvCxnSpPr>
        <p:spPr>
          <a:xfrm>
            <a:off x="2065064" y="3490586"/>
            <a:ext cx="212110" cy="418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182790" y="4255971"/>
            <a:ext cx="886222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49" name="꺾인 연결선 48"/>
          <p:cNvCxnSpPr>
            <a:stCxn id="28" idx="2"/>
            <a:endCxn id="26" idx="3"/>
          </p:cNvCxnSpPr>
          <p:nvPr/>
        </p:nvCxnSpPr>
        <p:spPr>
          <a:xfrm rot="5400000">
            <a:off x="1224006" y="3409731"/>
            <a:ext cx="196369" cy="586501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889647" y="4793567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메인스테이지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77" name="꺾인 연결선 45"/>
          <p:cNvCxnSpPr>
            <a:stCxn id="125" idx="0"/>
            <a:endCxn id="76" idx="0"/>
          </p:cNvCxnSpPr>
          <p:nvPr/>
        </p:nvCxnSpPr>
        <p:spPr>
          <a:xfrm rot="16200000" flipH="1" flipV="1">
            <a:off x="2330328" y="3680747"/>
            <a:ext cx="121763" cy="2103875"/>
          </a:xfrm>
          <a:prstGeom prst="bentConnector3">
            <a:avLst>
              <a:gd name="adj1" fmla="val -66157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921998" y="5173712"/>
            <a:ext cx="83454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 팝업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79" name="직선 화살표 연결선 78"/>
          <p:cNvCxnSpPr>
            <a:stCxn id="76" idx="2"/>
            <a:endCxn id="78" idx="0"/>
          </p:cNvCxnSpPr>
          <p:nvPr/>
        </p:nvCxnSpPr>
        <p:spPr>
          <a:xfrm flipH="1">
            <a:off x="1339271" y="5021990"/>
            <a:ext cx="1" cy="15172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8" idx="3"/>
          </p:cNvCxnSpPr>
          <p:nvPr/>
        </p:nvCxnSpPr>
        <p:spPr>
          <a:xfrm flipV="1">
            <a:off x="1756544" y="5287923"/>
            <a:ext cx="374624" cy="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359998" y="6001909"/>
            <a:ext cx="776991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400839" y="5995729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04" name="직선 화살표 연결선 103"/>
          <p:cNvCxnSpPr>
            <a:stCxn id="131" idx="3"/>
            <a:endCxn id="109" idx="1"/>
          </p:cNvCxnSpPr>
          <p:nvPr/>
        </p:nvCxnSpPr>
        <p:spPr>
          <a:xfrm>
            <a:off x="4514293" y="2474581"/>
            <a:ext cx="268119" cy="227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45"/>
          <p:cNvCxnSpPr>
            <a:stCxn id="120" idx="2"/>
            <a:endCxn id="90" idx="0"/>
          </p:cNvCxnSpPr>
          <p:nvPr/>
        </p:nvCxnSpPr>
        <p:spPr>
          <a:xfrm rot="5400000">
            <a:off x="2664269" y="5784404"/>
            <a:ext cx="301731" cy="13327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모서리가 둥근 직사각형 108"/>
          <p:cNvSpPr/>
          <p:nvPr/>
        </p:nvSpPr>
        <p:spPr>
          <a:xfrm>
            <a:off x="4782412" y="2362647"/>
            <a:ext cx="83454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환경설정 팝업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62" name="직선 화살표 연결선 161"/>
          <p:cNvCxnSpPr>
            <a:endCxn id="163" idx="1"/>
          </p:cNvCxnSpPr>
          <p:nvPr/>
        </p:nvCxnSpPr>
        <p:spPr>
          <a:xfrm>
            <a:off x="4514293" y="2825456"/>
            <a:ext cx="268119" cy="227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모서리가 둥근 직사각형 162"/>
          <p:cNvSpPr/>
          <p:nvPr/>
        </p:nvSpPr>
        <p:spPr>
          <a:xfrm>
            <a:off x="4782412" y="2713522"/>
            <a:ext cx="83454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우편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함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팝업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5" name="모서리가 둥근 직사각형 164"/>
          <p:cNvSpPr/>
          <p:nvPr/>
        </p:nvSpPr>
        <p:spPr>
          <a:xfrm>
            <a:off x="4782412" y="2005596"/>
            <a:ext cx="83454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공지사항 팝업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66" name="꺾인 연결선 45"/>
          <p:cNvCxnSpPr>
            <a:stCxn id="130" idx="0"/>
            <a:endCxn id="165" idx="1"/>
          </p:cNvCxnSpPr>
          <p:nvPr/>
        </p:nvCxnSpPr>
        <p:spPr>
          <a:xfrm rot="5400000" flipH="1" flipV="1">
            <a:off x="4285529" y="1828676"/>
            <a:ext cx="205751" cy="788016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stCxn id="124" idx="3"/>
            <a:endCxn id="267" idx="1"/>
          </p:cNvCxnSpPr>
          <p:nvPr/>
        </p:nvCxnSpPr>
        <p:spPr>
          <a:xfrm>
            <a:off x="4514293" y="5551156"/>
            <a:ext cx="253329" cy="1740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4426614" y="5995729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파티관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리</a:t>
            </a:r>
          </a:p>
        </p:txBody>
      </p:sp>
      <p:cxnSp>
        <p:nvCxnSpPr>
          <p:cNvPr id="193" name="꺾인 연결선 45"/>
          <p:cNvCxnSpPr>
            <a:stCxn id="122" idx="2"/>
            <a:endCxn id="191" idx="0"/>
          </p:cNvCxnSpPr>
          <p:nvPr/>
        </p:nvCxnSpPr>
        <p:spPr>
          <a:xfrm rot="16200000" flipH="1">
            <a:off x="4068635" y="5255065"/>
            <a:ext cx="295551" cy="1185776"/>
          </a:xfrm>
          <a:prstGeom prst="bentConnector3">
            <a:avLst>
              <a:gd name="adj1" fmla="val 26428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꺾인 연결선 211"/>
          <p:cNvCxnSpPr>
            <a:stCxn id="90" idx="2"/>
            <a:endCxn id="191" idx="2"/>
          </p:cNvCxnSpPr>
          <p:nvPr/>
        </p:nvCxnSpPr>
        <p:spPr>
          <a:xfrm rot="5400000" flipH="1" flipV="1">
            <a:off x="3775806" y="5196840"/>
            <a:ext cx="6180" cy="2060804"/>
          </a:xfrm>
          <a:prstGeom prst="bentConnector3">
            <a:avLst>
              <a:gd name="adj1" fmla="val -3135356"/>
            </a:avLst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/>
          <p:cNvCxnSpPr>
            <a:stCxn id="90" idx="3"/>
            <a:endCxn id="91" idx="1"/>
          </p:cNvCxnSpPr>
          <p:nvPr/>
        </p:nvCxnSpPr>
        <p:spPr>
          <a:xfrm flipV="1">
            <a:off x="3136989" y="6109941"/>
            <a:ext cx="263850" cy="618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/>
          <p:cNvCxnSpPr>
            <a:stCxn id="91" idx="3"/>
            <a:endCxn id="191" idx="1"/>
          </p:cNvCxnSpPr>
          <p:nvPr/>
        </p:nvCxnSpPr>
        <p:spPr>
          <a:xfrm>
            <a:off x="4166207" y="6109941"/>
            <a:ext cx="260407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직사각형 232"/>
          <p:cNvSpPr/>
          <p:nvPr/>
        </p:nvSpPr>
        <p:spPr>
          <a:xfrm>
            <a:off x="1277720" y="5894356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로비화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면</a:t>
            </a:r>
          </a:p>
        </p:txBody>
      </p:sp>
      <p:sp>
        <p:nvSpPr>
          <p:cNvPr id="237" name="직사각형 236"/>
          <p:cNvSpPr/>
          <p:nvPr/>
        </p:nvSpPr>
        <p:spPr>
          <a:xfrm>
            <a:off x="129690" y="3965629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238" name="꺾인 연결선 237"/>
          <p:cNvCxnSpPr>
            <a:stCxn id="28" idx="2"/>
            <a:endCxn id="237" idx="3"/>
          </p:cNvCxnSpPr>
          <p:nvPr/>
        </p:nvCxnSpPr>
        <p:spPr>
          <a:xfrm rot="5400000">
            <a:off x="1084668" y="3549069"/>
            <a:ext cx="475044" cy="586501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꺾인 연결선 45"/>
          <p:cNvCxnSpPr>
            <a:stCxn id="123" idx="0"/>
            <a:endCxn id="259" idx="1"/>
          </p:cNvCxnSpPr>
          <p:nvPr/>
        </p:nvCxnSpPr>
        <p:spPr>
          <a:xfrm rot="5400000" flipH="1" flipV="1">
            <a:off x="4307598" y="4942110"/>
            <a:ext cx="146823" cy="773226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직사각형 258"/>
          <p:cNvSpPr/>
          <p:nvPr/>
        </p:nvSpPr>
        <p:spPr>
          <a:xfrm>
            <a:off x="4767622" y="5141099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소환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7" name="직사각형 266"/>
          <p:cNvSpPr/>
          <p:nvPr/>
        </p:nvSpPr>
        <p:spPr>
          <a:xfrm>
            <a:off x="4767622" y="5454348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커뮤니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티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1169764" y="1742207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이벤트 배너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889647" y="5549814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챌린지컨텐</a:t>
            </a:r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츠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98" name="직선 화살표 연결선 97"/>
          <p:cNvCxnSpPr>
            <a:stCxn id="97" idx="0"/>
            <a:endCxn id="78" idx="2"/>
          </p:cNvCxnSpPr>
          <p:nvPr/>
        </p:nvCxnSpPr>
        <p:spPr>
          <a:xfrm flipH="1" flipV="1">
            <a:off x="1339271" y="5402135"/>
            <a:ext cx="1" cy="14767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45"/>
          <p:cNvCxnSpPr>
            <a:stCxn id="126" idx="1"/>
            <a:endCxn id="97" idx="3"/>
          </p:cNvCxnSpPr>
          <p:nvPr/>
        </p:nvCxnSpPr>
        <p:spPr>
          <a:xfrm rot="10800000" flipV="1">
            <a:off x="1788897" y="4955000"/>
            <a:ext cx="660659" cy="70902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27" idx="3"/>
            <a:endCxn id="134" idx="1"/>
          </p:cNvCxnSpPr>
          <p:nvPr/>
        </p:nvCxnSpPr>
        <p:spPr>
          <a:xfrm>
            <a:off x="4426614" y="4955000"/>
            <a:ext cx="340964" cy="255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/>
          <p:cNvSpPr/>
          <p:nvPr/>
        </p:nvSpPr>
        <p:spPr>
          <a:xfrm>
            <a:off x="4767578" y="4843344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PVP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컨텐츠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95" name="꺾인 연결선 45"/>
          <p:cNvCxnSpPr>
            <a:stCxn id="121" idx="2"/>
            <a:endCxn id="91" idx="0"/>
          </p:cNvCxnSpPr>
          <p:nvPr/>
        </p:nvCxnSpPr>
        <p:spPr>
          <a:xfrm rot="16200000" flipH="1">
            <a:off x="3370310" y="5582515"/>
            <a:ext cx="295551" cy="530876"/>
          </a:xfrm>
          <a:prstGeom prst="bentConnector3">
            <a:avLst>
              <a:gd name="adj1" fmla="val 50001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45"/>
          <p:cNvCxnSpPr>
            <a:stCxn id="119" idx="1"/>
            <a:endCxn id="233" idx="3"/>
          </p:cNvCxnSpPr>
          <p:nvPr/>
        </p:nvCxnSpPr>
        <p:spPr>
          <a:xfrm rot="10800000" flipV="1">
            <a:off x="2043088" y="5551156"/>
            <a:ext cx="318788" cy="45741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92" idx="3"/>
            <a:endCxn id="129" idx="1"/>
          </p:cNvCxnSpPr>
          <p:nvPr/>
        </p:nvCxnSpPr>
        <p:spPr>
          <a:xfrm>
            <a:off x="2069013" y="1856419"/>
            <a:ext cx="292862" cy="61816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stCxn id="30" idx="2"/>
            <a:endCxn id="28" idx="0"/>
          </p:cNvCxnSpPr>
          <p:nvPr/>
        </p:nvCxnSpPr>
        <p:spPr>
          <a:xfrm flipH="1">
            <a:off x="1615440" y="3092187"/>
            <a:ext cx="1" cy="284187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2303664" y="1742207"/>
            <a:ext cx="2262917" cy="3994149"/>
            <a:chOff x="2303664" y="1969040"/>
            <a:chExt cx="2262917" cy="3994149"/>
          </a:xfrm>
        </p:grpSpPr>
        <p:sp>
          <p:nvSpPr>
            <p:cNvPr id="86" name="직사각형 85"/>
            <p:cNvSpPr/>
            <p:nvPr/>
          </p:nvSpPr>
          <p:spPr>
            <a:xfrm>
              <a:off x="2305135" y="1969040"/>
              <a:ext cx="2261446" cy="39941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2305135" y="5530759"/>
              <a:ext cx="2261446" cy="4324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2303664" y="1969041"/>
              <a:ext cx="2261446" cy="49181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3689607" y="2019262"/>
              <a:ext cx="826396" cy="184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통상재</a:t>
              </a:r>
              <a:r>
                <a:rPr lang="ko-KR" altLang="en-US" sz="800" dirty="0">
                  <a:solidFill>
                    <a:schemeClr val="tx1"/>
                  </a:solidFill>
                </a:rPr>
                <a:t>화</a:t>
              </a: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2808921" y="2029099"/>
              <a:ext cx="826396" cy="184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빌링재</a:t>
              </a:r>
              <a:r>
                <a:rPr lang="ko-KR" altLang="en-US" sz="800" dirty="0" err="1">
                  <a:solidFill>
                    <a:schemeClr val="tx1"/>
                  </a:solidFill>
                </a:rPr>
                <a:t>화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 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3689607" y="2242407"/>
              <a:ext cx="826396" cy="184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PVP</a:t>
              </a:r>
              <a:r>
                <a:rPr lang="ko-KR" altLang="en-US" sz="800" dirty="0" err="1" smtClean="0">
                  <a:solidFill>
                    <a:schemeClr val="tx1"/>
                  </a:solidFill>
                </a:rPr>
                <a:t>스테미너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2808921" y="2243611"/>
              <a:ext cx="826396" cy="184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스테미</a:t>
              </a:r>
              <a:r>
                <a:rPr lang="ko-KR" altLang="en-US" sz="800" dirty="0" err="1">
                  <a:solidFill>
                    <a:schemeClr val="tx1"/>
                  </a:solidFill>
                </a:rPr>
                <a:t>너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2361876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2732751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3103625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3474500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3845374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4216249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3159951" y="4898637"/>
              <a:ext cx="566391" cy="566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모험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(?)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2449555" y="4898637"/>
              <a:ext cx="566391" cy="566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챌린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지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3860223" y="4898637"/>
              <a:ext cx="566391" cy="566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PVP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2361875" y="2552392"/>
              <a:ext cx="668919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이벤트배너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3845374" y="2552392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공</a:t>
              </a:r>
              <a:r>
                <a:rPr lang="ko-KR" altLang="en-US" sz="1000" dirty="0">
                  <a:solidFill>
                    <a:schemeClr val="tx1"/>
                  </a:solidFill>
                </a:rPr>
                <a:t>지</a:t>
              </a: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4216249" y="2552392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설정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4216249" y="290481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우편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2352609" y="2040684"/>
              <a:ext cx="399151" cy="386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계정레</a:t>
              </a:r>
              <a:r>
                <a:rPr lang="ko-KR" altLang="en-US" sz="80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밸</a:t>
              </a:r>
              <a:endParaRPr lang="ko-KR" altLang="en-US" sz="80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2808921" y="2904817"/>
              <a:ext cx="1293884" cy="1807160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이미지 필드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149" name="직사각형 148"/>
          <p:cNvSpPr/>
          <p:nvPr/>
        </p:nvSpPr>
        <p:spPr>
          <a:xfrm>
            <a:off x="4668466" y="1177352"/>
            <a:ext cx="775882" cy="2037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프로그레스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3623437" y="1177352"/>
            <a:ext cx="775882" cy="203726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-2340768" y="1596467"/>
            <a:ext cx="2259371" cy="4016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화면</a:t>
            </a:r>
            <a:endParaRPr lang="ko-KR" altLang="en-US" dirty="0"/>
          </a:p>
        </p:txBody>
      </p:sp>
      <p:pic>
        <p:nvPicPr>
          <p:cNvPr id="93" name="Picture 14" descr="C:\Users\Administrator\Desktop\게임제안서\noun_princess_194392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384" y="1972166"/>
            <a:ext cx="957044" cy="124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직사각형 95"/>
          <p:cNvSpPr/>
          <p:nvPr/>
        </p:nvSpPr>
        <p:spPr>
          <a:xfrm>
            <a:off x="-1210018" y="1608878"/>
            <a:ext cx="1129686" cy="2008329"/>
          </a:xfrm>
          <a:prstGeom prst="rect">
            <a:avLst/>
          </a:prstGeom>
          <a:solidFill>
            <a:srgbClr val="00B050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직사각형 98"/>
          <p:cNvSpPr/>
          <p:nvPr/>
        </p:nvSpPr>
        <p:spPr>
          <a:xfrm>
            <a:off x="-384390" y="1638602"/>
            <a:ext cx="238453" cy="2384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-2069778" y="3281936"/>
            <a:ext cx="589834" cy="190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상세보기</a:t>
            </a:r>
            <a:endParaRPr lang="ko-KR" altLang="en-US" sz="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-1195068" y="1717149"/>
            <a:ext cx="829073" cy="151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err="1" smtClean="0"/>
              <a:t>프린세스</a:t>
            </a:r>
            <a:endParaRPr lang="en-US" altLang="ko-KR" sz="900" dirty="0" smtClean="0"/>
          </a:p>
          <a:p>
            <a:pPr>
              <a:lnSpc>
                <a:spcPct val="150000"/>
              </a:lnSpc>
            </a:pPr>
            <a:r>
              <a:rPr lang="ko-KR" altLang="en-US" sz="900" dirty="0" err="1" smtClean="0"/>
              <a:t>공격형</a:t>
            </a:r>
            <a:endParaRPr lang="en-US" altLang="ko-KR" sz="900" dirty="0" smtClean="0"/>
          </a:p>
          <a:p>
            <a:pPr>
              <a:lnSpc>
                <a:spcPct val="150000"/>
              </a:lnSpc>
            </a:pPr>
            <a:r>
              <a:rPr lang="ko-KR" altLang="en-US" sz="900" dirty="0" err="1" smtClean="0"/>
              <a:t>불속성</a:t>
            </a:r>
            <a:endParaRPr lang="en-US" altLang="ko-KR" sz="900" dirty="0" smtClean="0"/>
          </a:p>
          <a:p>
            <a:pPr>
              <a:lnSpc>
                <a:spcPct val="150000"/>
              </a:lnSpc>
            </a:pPr>
            <a:r>
              <a:rPr lang="en-US" altLang="ko-KR" sz="900" dirty="0" smtClean="0"/>
              <a:t>HP : 999</a:t>
            </a:r>
          </a:p>
          <a:p>
            <a:pPr>
              <a:lnSpc>
                <a:spcPct val="150000"/>
              </a:lnSpc>
            </a:pPr>
            <a:r>
              <a:rPr lang="ko-KR" altLang="en-US" sz="900" dirty="0" smtClean="0"/>
              <a:t>공격력 </a:t>
            </a:r>
            <a:r>
              <a:rPr lang="en-US" altLang="ko-KR" sz="900" dirty="0" smtClean="0"/>
              <a:t>: 169</a:t>
            </a:r>
          </a:p>
          <a:p>
            <a:pPr>
              <a:lnSpc>
                <a:spcPct val="150000"/>
              </a:lnSpc>
            </a:pPr>
            <a:r>
              <a:rPr lang="ko-KR" altLang="en-US" sz="900" dirty="0" smtClean="0"/>
              <a:t>방어력 </a:t>
            </a:r>
            <a:r>
              <a:rPr lang="en-US" altLang="ko-KR" sz="900" dirty="0" smtClean="0"/>
              <a:t>: 123</a:t>
            </a:r>
          </a:p>
          <a:p>
            <a:pPr>
              <a:lnSpc>
                <a:spcPct val="150000"/>
              </a:lnSpc>
            </a:pPr>
            <a:r>
              <a:rPr lang="ko-KR" altLang="en-US" sz="900" dirty="0" err="1" smtClean="0"/>
              <a:t>행동력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: 111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-1106399" y="3311980"/>
            <a:ext cx="238453" cy="2384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-484817" y="3311980"/>
            <a:ext cx="238453" cy="2384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-795608" y="3308805"/>
            <a:ext cx="238453" cy="2384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-2330910" y="3609524"/>
            <a:ext cx="2259371" cy="20083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/>
          <p:cNvSpPr/>
          <p:nvPr/>
        </p:nvSpPr>
        <p:spPr>
          <a:xfrm>
            <a:off x="-1481534" y="4715329"/>
            <a:ext cx="545071" cy="5287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" name="Picture 11" descr="C:\Users\Administrator\Desktop\게임제안서\noun_Cat Girl_194390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21602" y="4715329"/>
            <a:ext cx="338486" cy="44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2" descr="C:\Users\Administrator\Desktop\게임제안서\noun_Death_19439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773" y="4716763"/>
            <a:ext cx="464701" cy="4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3" descr="C:\Users\Administrator\Desktop\게임제안서\noun_fairy_194391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7851" y="4197231"/>
            <a:ext cx="374342" cy="4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4" descr="C:\Users\Administrator\Desktop\게임제안서\noun_princess_194392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0099" y="4716762"/>
            <a:ext cx="338486" cy="43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13" descr="C:\Users\Administrator\Desktop\게임제안서\noun_fairy_194391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7851" y="3730506"/>
            <a:ext cx="374342" cy="4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7" name="표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310125"/>
              </p:ext>
            </p:extLst>
          </p:nvPr>
        </p:nvGraphicFramePr>
        <p:xfrm>
          <a:off x="-2047654" y="3727092"/>
          <a:ext cx="1681824" cy="150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608"/>
                <a:gridCol w="560608"/>
                <a:gridCol w="560608"/>
              </a:tblGrid>
              <a:tr h="50146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</a:tr>
              <a:tr h="50146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</a:tr>
              <a:tr h="50146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</a:tr>
            </a:tbl>
          </a:graphicData>
        </a:graphic>
      </p:graphicFrame>
      <p:graphicFrame>
        <p:nvGraphicFramePr>
          <p:cNvPr id="138" name="Google Shape;551;p46"/>
          <p:cNvGraphicFramePr/>
          <p:nvPr>
            <p:extLst>
              <p:ext uri="{D42A27DB-BD31-4B8C-83A1-F6EECF244321}">
                <p14:modId xmlns:p14="http://schemas.microsoft.com/office/powerpoint/2010/main" val="1252461383"/>
              </p:ext>
            </p:extLst>
          </p:nvPr>
        </p:nvGraphicFramePr>
        <p:xfrm>
          <a:off x="5796136" y="1742207"/>
          <a:ext cx="3024336" cy="4588225"/>
        </p:xfrm>
        <a:graphic>
          <a:graphicData uri="http://schemas.openxmlformats.org/drawingml/2006/table">
            <a:tbl>
              <a:tblPr/>
              <a:tblGrid>
                <a:gridCol w="538367"/>
                <a:gridCol w="2485969"/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⑤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⑥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⑦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⑧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⑨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한양해서"/>
                          <a:ea typeface="한양해서"/>
                          <a:cs typeface="Arial"/>
                          <a:sym typeface="Arial"/>
                        </a:rPr>
                        <a:t>⑩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2477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  <a:tr h="1908958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886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Google Shape;564;p47"/>
          <p:cNvGraphicFramePr/>
          <p:nvPr>
            <p:extLst>
              <p:ext uri="{D42A27DB-BD31-4B8C-83A1-F6EECF244321}">
                <p14:modId xmlns:p14="http://schemas.microsoft.com/office/powerpoint/2010/main" val="2247591968"/>
              </p:ext>
            </p:extLst>
          </p:nvPr>
        </p:nvGraphicFramePr>
        <p:xfrm>
          <a:off x="159703" y="708660"/>
          <a:ext cx="8694737" cy="776124"/>
        </p:xfrm>
        <a:graphic>
          <a:graphicData uri="http://schemas.openxmlformats.org/drawingml/2006/table">
            <a:tbl>
              <a:tblPr/>
              <a:tblGrid>
                <a:gridCol w="568673"/>
                <a:gridCol w="1557624"/>
                <a:gridCol w="550875"/>
                <a:gridCol w="6017565"/>
              </a:tblGrid>
              <a:tr h="3580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ID</a:t>
                      </a:r>
                      <a:endParaRPr sz="8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err="1" smtClean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3616685" y="823750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8617707" y="823762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5052" y="1915449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팀 로고 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708043" y="837010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1387" y="2318423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유니티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로고 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20" name="직선 화살표 연결선 19"/>
          <p:cNvCxnSpPr>
            <a:stCxn id="17" idx="2"/>
            <a:endCxn id="19" idx="0"/>
          </p:cNvCxnSpPr>
          <p:nvPr/>
        </p:nvCxnSpPr>
        <p:spPr>
          <a:xfrm flipH="1">
            <a:off x="601012" y="2143872"/>
            <a:ext cx="13665" cy="17455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7668744" y="824661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68466" y="837010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88862" y="836712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861353" y="807966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설명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65051" y="3006282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파티관리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5031" y="2699888"/>
            <a:ext cx="891353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201176" y="2695702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01177" y="2318424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타이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틀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32" name="직선 화살표 연결선 31"/>
          <p:cNvCxnSpPr>
            <a:stCxn id="19" idx="3"/>
            <a:endCxn id="30" idx="1"/>
          </p:cNvCxnSpPr>
          <p:nvPr/>
        </p:nvCxnSpPr>
        <p:spPr>
          <a:xfrm>
            <a:off x="1050636" y="2432635"/>
            <a:ext cx="150541" cy="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8" idx="2"/>
            <a:endCxn id="48" idx="0"/>
          </p:cNvCxnSpPr>
          <p:nvPr/>
        </p:nvCxnSpPr>
        <p:spPr>
          <a:xfrm flipH="1">
            <a:off x="1644287" y="2924125"/>
            <a:ext cx="6514" cy="66112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8" idx="1"/>
            <a:endCxn id="27" idx="3"/>
          </p:cNvCxnSpPr>
          <p:nvPr/>
        </p:nvCxnSpPr>
        <p:spPr>
          <a:xfrm flipH="1">
            <a:off x="1046384" y="2809914"/>
            <a:ext cx="154792" cy="418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8" idx="3"/>
          </p:cNvCxnSpPr>
          <p:nvPr/>
        </p:nvCxnSpPr>
        <p:spPr>
          <a:xfrm>
            <a:off x="2100425" y="2809914"/>
            <a:ext cx="212110" cy="418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201176" y="3585249"/>
            <a:ext cx="886222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49" name="꺾인 연결선 48"/>
          <p:cNvCxnSpPr>
            <a:stCxn id="28" idx="2"/>
            <a:endCxn id="26" idx="3"/>
          </p:cNvCxnSpPr>
          <p:nvPr/>
        </p:nvCxnSpPr>
        <p:spPr>
          <a:xfrm rot="5400000">
            <a:off x="1259367" y="2729059"/>
            <a:ext cx="196369" cy="586501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889647" y="4793567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메인스테이지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77" name="꺾인 연결선 45"/>
          <p:cNvCxnSpPr>
            <a:stCxn id="125" idx="0"/>
            <a:endCxn id="76" idx="0"/>
          </p:cNvCxnSpPr>
          <p:nvPr/>
        </p:nvCxnSpPr>
        <p:spPr>
          <a:xfrm rot="16200000" flipH="1" flipV="1">
            <a:off x="2330328" y="3680747"/>
            <a:ext cx="121763" cy="2103875"/>
          </a:xfrm>
          <a:prstGeom prst="bentConnector3">
            <a:avLst>
              <a:gd name="adj1" fmla="val -66157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921998" y="5173712"/>
            <a:ext cx="83454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 팝업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79" name="직선 화살표 연결선 78"/>
          <p:cNvCxnSpPr>
            <a:stCxn id="76" idx="2"/>
            <a:endCxn id="78" idx="0"/>
          </p:cNvCxnSpPr>
          <p:nvPr/>
        </p:nvCxnSpPr>
        <p:spPr>
          <a:xfrm flipH="1">
            <a:off x="1339271" y="5021990"/>
            <a:ext cx="1" cy="15172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8" idx="3"/>
          </p:cNvCxnSpPr>
          <p:nvPr/>
        </p:nvCxnSpPr>
        <p:spPr>
          <a:xfrm flipV="1">
            <a:off x="1756544" y="5287923"/>
            <a:ext cx="374624" cy="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359998" y="6001909"/>
            <a:ext cx="776991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400839" y="5995729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04" name="직선 화살표 연결선 103"/>
          <p:cNvCxnSpPr>
            <a:stCxn id="131" idx="3"/>
            <a:endCxn id="109" idx="1"/>
          </p:cNvCxnSpPr>
          <p:nvPr/>
        </p:nvCxnSpPr>
        <p:spPr>
          <a:xfrm>
            <a:off x="4514293" y="2474581"/>
            <a:ext cx="268119" cy="227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45"/>
          <p:cNvCxnSpPr>
            <a:stCxn id="120" idx="2"/>
            <a:endCxn id="90" idx="0"/>
          </p:cNvCxnSpPr>
          <p:nvPr/>
        </p:nvCxnSpPr>
        <p:spPr>
          <a:xfrm rot="5400000">
            <a:off x="2664269" y="5784404"/>
            <a:ext cx="301731" cy="13327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모서리가 둥근 직사각형 108"/>
          <p:cNvSpPr/>
          <p:nvPr/>
        </p:nvSpPr>
        <p:spPr>
          <a:xfrm>
            <a:off x="4782412" y="2362647"/>
            <a:ext cx="83454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환경설정 팝업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62" name="직선 화살표 연결선 161"/>
          <p:cNvCxnSpPr>
            <a:endCxn id="163" idx="1"/>
          </p:cNvCxnSpPr>
          <p:nvPr/>
        </p:nvCxnSpPr>
        <p:spPr>
          <a:xfrm>
            <a:off x="4514293" y="2825456"/>
            <a:ext cx="268119" cy="227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모서리가 둥근 직사각형 162"/>
          <p:cNvSpPr/>
          <p:nvPr/>
        </p:nvSpPr>
        <p:spPr>
          <a:xfrm>
            <a:off x="4782412" y="2713522"/>
            <a:ext cx="83454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우편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함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팝업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5" name="모서리가 둥근 직사각형 164"/>
          <p:cNvSpPr/>
          <p:nvPr/>
        </p:nvSpPr>
        <p:spPr>
          <a:xfrm>
            <a:off x="4782412" y="2005596"/>
            <a:ext cx="83454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공지사항 팝업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66" name="꺾인 연결선 45"/>
          <p:cNvCxnSpPr>
            <a:stCxn id="130" idx="0"/>
            <a:endCxn id="165" idx="1"/>
          </p:cNvCxnSpPr>
          <p:nvPr/>
        </p:nvCxnSpPr>
        <p:spPr>
          <a:xfrm rot="5400000" flipH="1" flipV="1">
            <a:off x="4285529" y="1828676"/>
            <a:ext cx="205751" cy="788016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stCxn id="124" idx="3"/>
            <a:endCxn id="267" idx="1"/>
          </p:cNvCxnSpPr>
          <p:nvPr/>
        </p:nvCxnSpPr>
        <p:spPr>
          <a:xfrm>
            <a:off x="4514293" y="5551156"/>
            <a:ext cx="253329" cy="1740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4426614" y="5995729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파티관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리</a:t>
            </a:r>
          </a:p>
        </p:txBody>
      </p:sp>
      <p:cxnSp>
        <p:nvCxnSpPr>
          <p:cNvPr id="193" name="꺾인 연결선 45"/>
          <p:cNvCxnSpPr>
            <a:stCxn id="122" idx="2"/>
            <a:endCxn id="191" idx="0"/>
          </p:cNvCxnSpPr>
          <p:nvPr/>
        </p:nvCxnSpPr>
        <p:spPr>
          <a:xfrm rot="16200000" flipH="1">
            <a:off x="4068635" y="5255065"/>
            <a:ext cx="295551" cy="1185776"/>
          </a:xfrm>
          <a:prstGeom prst="bentConnector3">
            <a:avLst>
              <a:gd name="adj1" fmla="val 26428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꺾인 연결선 211"/>
          <p:cNvCxnSpPr>
            <a:stCxn id="90" idx="2"/>
            <a:endCxn id="191" idx="2"/>
          </p:cNvCxnSpPr>
          <p:nvPr/>
        </p:nvCxnSpPr>
        <p:spPr>
          <a:xfrm rot="5400000" flipH="1" flipV="1">
            <a:off x="3775806" y="5196840"/>
            <a:ext cx="6180" cy="2060804"/>
          </a:xfrm>
          <a:prstGeom prst="bentConnector3">
            <a:avLst>
              <a:gd name="adj1" fmla="val -3135356"/>
            </a:avLst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/>
          <p:cNvCxnSpPr>
            <a:stCxn id="90" idx="3"/>
            <a:endCxn id="91" idx="1"/>
          </p:cNvCxnSpPr>
          <p:nvPr/>
        </p:nvCxnSpPr>
        <p:spPr>
          <a:xfrm flipV="1">
            <a:off x="3136989" y="6109941"/>
            <a:ext cx="263850" cy="618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/>
          <p:cNvCxnSpPr>
            <a:stCxn id="91" idx="3"/>
            <a:endCxn id="191" idx="1"/>
          </p:cNvCxnSpPr>
          <p:nvPr/>
        </p:nvCxnSpPr>
        <p:spPr>
          <a:xfrm>
            <a:off x="4166207" y="6109941"/>
            <a:ext cx="260407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직사각형 232"/>
          <p:cNvSpPr/>
          <p:nvPr/>
        </p:nvSpPr>
        <p:spPr>
          <a:xfrm>
            <a:off x="1277720" y="5894356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로비화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면</a:t>
            </a:r>
          </a:p>
        </p:txBody>
      </p:sp>
      <p:sp>
        <p:nvSpPr>
          <p:cNvPr id="237" name="직사각형 236"/>
          <p:cNvSpPr/>
          <p:nvPr/>
        </p:nvSpPr>
        <p:spPr>
          <a:xfrm>
            <a:off x="165051" y="3284957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238" name="꺾인 연결선 237"/>
          <p:cNvCxnSpPr>
            <a:stCxn id="28" idx="2"/>
            <a:endCxn id="237" idx="3"/>
          </p:cNvCxnSpPr>
          <p:nvPr/>
        </p:nvCxnSpPr>
        <p:spPr>
          <a:xfrm rot="5400000">
            <a:off x="1120029" y="2868397"/>
            <a:ext cx="475044" cy="586501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꺾인 연결선 45"/>
          <p:cNvCxnSpPr>
            <a:stCxn id="123" idx="0"/>
            <a:endCxn id="259" idx="1"/>
          </p:cNvCxnSpPr>
          <p:nvPr/>
        </p:nvCxnSpPr>
        <p:spPr>
          <a:xfrm rot="5400000" flipH="1" flipV="1">
            <a:off x="4307598" y="4942110"/>
            <a:ext cx="146823" cy="773226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직사각형 258"/>
          <p:cNvSpPr/>
          <p:nvPr/>
        </p:nvSpPr>
        <p:spPr>
          <a:xfrm>
            <a:off x="4767622" y="5141099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소환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7" name="직사각형 266"/>
          <p:cNvSpPr/>
          <p:nvPr/>
        </p:nvSpPr>
        <p:spPr>
          <a:xfrm>
            <a:off x="4767622" y="5454348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커뮤니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티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1168262" y="4044930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이벤트 배너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889647" y="5549814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챌린지컨텐</a:t>
            </a:r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츠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98" name="직선 화살표 연결선 97"/>
          <p:cNvCxnSpPr>
            <a:stCxn id="97" idx="0"/>
            <a:endCxn id="78" idx="2"/>
          </p:cNvCxnSpPr>
          <p:nvPr/>
        </p:nvCxnSpPr>
        <p:spPr>
          <a:xfrm flipH="1" flipV="1">
            <a:off x="1339271" y="5402135"/>
            <a:ext cx="1" cy="14767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45"/>
          <p:cNvCxnSpPr>
            <a:stCxn id="126" idx="1"/>
            <a:endCxn id="97" idx="3"/>
          </p:cNvCxnSpPr>
          <p:nvPr/>
        </p:nvCxnSpPr>
        <p:spPr>
          <a:xfrm rot="10800000" flipV="1">
            <a:off x="1788897" y="4955000"/>
            <a:ext cx="660659" cy="70902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27" idx="3"/>
            <a:endCxn id="134" idx="1"/>
          </p:cNvCxnSpPr>
          <p:nvPr/>
        </p:nvCxnSpPr>
        <p:spPr>
          <a:xfrm>
            <a:off x="4426614" y="4955000"/>
            <a:ext cx="340964" cy="255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/>
          <p:cNvSpPr/>
          <p:nvPr/>
        </p:nvSpPr>
        <p:spPr>
          <a:xfrm>
            <a:off x="4767578" y="4843344"/>
            <a:ext cx="765368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PVP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컨텐츠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95" name="꺾인 연결선 45"/>
          <p:cNvCxnSpPr>
            <a:stCxn id="121" idx="2"/>
            <a:endCxn id="91" idx="0"/>
          </p:cNvCxnSpPr>
          <p:nvPr/>
        </p:nvCxnSpPr>
        <p:spPr>
          <a:xfrm rot="16200000" flipH="1">
            <a:off x="3370310" y="5582515"/>
            <a:ext cx="295551" cy="530876"/>
          </a:xfrm>
          <a:prstGeom prst="bentConnector3">
            <a:avLst>
              <a:gd name="adj1" fmla="val 50001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45"/>
          <p:cNvCxnSpPr>
            <a:stCxn id="119" idx="1"/>
            <a:endCxn id="233" idx="3"/>
          </p:cNvCxnSpPr>
          <p:nvPr/>
        </p:nvCxnSpPr>
        <p:spPr>
          <a:xfrm rot="10800000" flipV="1">
            <a:off x="2043088" y="5551156"/>
            <a:ext cx="318788" cy="45741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stCxn id="30" idx="2"/>
            <a:endCxn id="28" idx="0"/>
          </p:cNvCxnSpPr>
          <p:nvPr/>
        </p:nvCxnSpPr>
        <p:spPr>
          <a:xfrm flipH="1">
            <a:off x="1650801" y="2546847"/>
            <a:ext cx="1" cy="14885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2303664" y="1742207"/>
            <a:ext cx="2262917" cy="3994149"/>
            <a:chOff x="2303664" y="1969040"/>
            <a:chExt cx="2262917" cy="3994149"/>
          </a:xfrm>
        </p:grpSpPr>
        <p:sp>
          <p:nvSpPr>
            <p:cNvPr id="86" name="직사각형 85"/>
            <p:cNvSpPr/>
            <p:nvPr/>
          </p:nvSpPr>
          <p:spPr>
            <a:xfrm>
              <a:off x="2305135" y="1969040"/>
              <a:ext cx="2261446" cy="39941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2305135" y="5530759"/>
              <a:ext cx="2261446" cy="4324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2303664" y="1969041"/>
              <a:ext cx="2261446" cy="49181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3689607" y="2019262"/>
              <a:ext cx="826396" cy="184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통상재</a:t>
              </a:r>
              <a:r>
                <a:rPr lang="ko-KR" altLang="en-US" sz="800" dirty="0">
                  <a:solidFill>
                    <a:schemeClr val="tx1"/>
                  </a:solidFill>
                </a:rPr>
                <a:t>화</a:t>
              </a: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2808921" y="2029099"/>
              <a:ext cx="826396" cy="184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빌링재</a:t>
              </a:r>
              <a:r>
                <a:rPr lang="ko-KR" altLang="en-US" sz="800" dirty="0" err="1">
                  <a:solidFill>
                    <a:schemeClr val="tx1"/>
                  </a:solidFill>
                </a:rPr>
                <a:t>화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 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3689607" y="2242407"/>
              <a:ext cx="826396" cy="184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PVP</a:t>
              </a:r>
              <a:r>
                <a:rPr lang="ko-KR" altLang="en-US" sz="800" dirty="0" err="1" smtClean="0">
                  <a:solidFill>
                    <a:schemeClr val="tx1"/>
                  </a:solidFill>
                </a:rPr>
                <a:t>스테미너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2808921" y="2243611"/>
              <a:ext cx="826396" cy="1846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스테미</a:t>
              </a:r>
              <a:r>
                <a:rPr lang="ko-KR" altLang="en-US" sz="800" dirty="0" err="1">
                  <a:solidFill>
                    <a:schemeClr val="tx1"/>
                  </a:solidFill>
                </a:rPr>
                <a:t>너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2361876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2732751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3103625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3474500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3845374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4216249" y="562896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3159951" y="4898637"/>
              <a:ext cx="566391" cy="566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모험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(?)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2449555" y="4898637"/>
              <a:ext cx="566391" cy="566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챌린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지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3860223" y="4898637"/>
              <a:ext cx="566391" cy="5663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PVP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2361875" y="2552392"/>
              <a:ext cx="668919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이벤트배너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3845374" y="2552392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공</a:t>
              </a:r>
              <a:r>
                <a:rPr lang="ko-KR" altLang="en-US" sz="1000" dirty="0">
                  <a:solidFill>
                    <a:schemeClr val="tx1"/>
                  </a:solidFill>
                </a:rPr>
                <a:t>지</a:t>
              </a: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4216249" y="2552392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설정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4216249" y="2904817"/>
              <a:ext cx="298044" cy="298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우편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2352609" y="2040684"/>
              <a:ext cx="399151" cy="386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계정레</a:t>
              </a:r>
              <a:r>
                <a:rPr lang="ko-KR" altLang="en-US" sz="80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밸</a:t>
              </a:r>
              <a:endParaRPr lang="ko-KR" altLang="en-US" sz="80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2808921" y="2904817"/>
              <a:ext cx="1293884" cy="1807160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이미지 필드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149" name="직사각형 148"/>
          <p:cNvSpPr/>
          <p:nvPr/>
        </p:nvSpPr>
        <p:spPr>
          <a:xfrm>
            <a:off x="4668466" y="1177352"/>
            <a:ext cx="775882" cy="2037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프로그레스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3623437" y="1177352"/>
            <a:ext cx="775882" cy="203726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35" name="꺾인 연결선 134"/>
          <p:cNvCxnSpPr>
            <a:stCxn id="92" idx="3"/>
            <a:endCxn id="129" idx="2"/>
          </p:cNvCxnSpPr>
          <p:nvPr/>
        </p:nvCxnSpPr>
        <p:spPr>
          <a:xfrm flipV="1">
            <a:off x="2067511" y="2623603"/>
            <a:ext cx="628824" cy="1535539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그룹 109"/>
          <p:cNvGrpSpPr/>
          <p:nvPr/>
        </p:nvGrpSpPr>
        <p:grpSpPr>
          <a:xfrm>
            <a:off x="-2390921" y="1754205"/>
            <a:ext cx="2260391" cy="4007317"/>
            <a:chOff x="9351364" y="1805757"/>
            <a:chExt cx="2260391" cy="4007317"/>
          </a:xfrm>
        </p:grpSpPr>
        <p:sp>
          <p:nvSpPr>
            <p:cNvPr id="111" name="직사각형 110"/>
            <p:cNvSpPr/>
            <p:nvPr/>
          </p:nvSpPr>
          <p:spPr>
            <a:xfrm>
              <a:off x="9352384" y="1805757"/>
              <a:ext cx="2259371" cy="200833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10209535" y="2896822"/>
              <a:ext cx="545071" cy="52879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3" name="Picture 11" descr="C:\Users\Administrator\Desktop\게임제안서\noun_Cat Girl_1943909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9467" y="2896822"/>
              <a:ext cx="338486" cy="440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12" descr="C:\Users\Administrator\Desktop\게임제안서\noun_Death_19439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1296" y="2898256"/>
              <a:ext cx="464701" cy="438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13" descr="C:\Users\Administrator\Desktop\게임제안서\noun_fairy_194391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3218" y="2378724"/>
              <a:ext cx="374342" cy="438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14" descr="C:\Users\Administrator\Desktop\게임제안서\noun_princess_1943929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0970" y="2898255"/>
              <a:ext cx="338486" cy="438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7" name="직사각형 136"/>
            <p:cNvSpPr/>
            <p:nvPr/>
          </p:nvSpPr>
          <p:spPr>
            <a:xfrm>
              <a:off x="9351364" y="3804743"/>
              <a:ext cx="2259370" cy="200833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1115916" y="5365112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9494435" y="4375780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10575423" y="4375780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11115916" y="4367681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9494435" y="3877064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10034929" y="3877064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10575423" y="3877064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11115916" y="3868965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10779890" y="4575326"/>
              <a:ext cx="589834" cy="24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이등변 삼각형 149"/>
            <p:cNvSpPr/>
            <p:nvPr/>
          </p:nvSpPr>
          <p:spPr>
            <a:xfrm rot="10800000">
              <a:off x="10923787" y="4628389"/>
              <a:ext cx="302040" cy="143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959256" y="4295634"/>
              <a:ext cx="545070" cy="52879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10034929" y="4375780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9351364" y="4824426"/>
              <a:ext cx="2259372" cy="988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9494435" y="5373211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10034929" y="5373211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10575423" y="5373211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9494435" y="4874496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10034929" y="4874496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10575423" y="4874496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11115916" y="4866397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10190331" y="3564988"/>
              <a:ext cx="589834" cy="249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이등변 삼각형 166"/>
            <p:cNvSpPr/>
            <p:nvPr/>
          </p:nvSpPr>
          <p:spPr>
            <a:xfrm>
              <a:off x="10334228" y="3600120"/>
              <a:ext cx="302040" cy="143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8" name="Picture 13" descr="C:\Users\Administrator\Desktop\게임제안서\noun_fairy_194391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3218" y="1892949"/>
              <a:ext cx="374342" cy="438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69" name="표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074343"/>
              </p:ext>
            </p:extLst>
          </p:nvPr>
        </p:nvGraphicFramePr>
        <p:xfrm>
          <a:off x="-2098870" y="1857033"/>
          <a:ext cx="1681824" cy="150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608"/>
                <a:gridCol w="560608"/>
                <a:gridCol w="560608"/>
              </a:tblGrid>
              <a:tr h="50146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</a:tr>
              <a:tr h="50146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79150" marR="79150" marT="39575" marB="39575"/>
                </a:tc>
              </a:tr>
              <a:tr h="50146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</a:tr>
            </a:tbl>
          </a:graphicData>
        </a:graphic>
      </p:graphicFrame>
      <p:graphicFrame>
        <p:nvGraphicFramePr>
          <p:cNvPr id="170" name="Google Shape;551;p46"/>
          <p:cNvGraphicFramePr/>
          <p:nvPr>
            <p:extLst>
              <p:ext uri="{D42A27DB-BD31-4B8C-83A1-F6EECF244321}">
                <p14:modId xmlns:p14="http://schemas.microsoft.com/office/powerpoint/2010/main" val="1252461383"/>
              </p:ext>
            </p:extLst>
          </p:nvPr>
        </p:nvGraphicFramePr>
        <p:xfrm>
          <a:off x="5796136" y="1742207"/>
          <a:ext cx="3024336" cy="4588225"/>
        </p:xfrm>
        <a:graphic>
          <a:graphicData uri="http://schemas.openxmlformats.org/drawingml/2006/table">
            <a:tbl>
              <a:tblPr/>
              <a:tblGrid>
                <a:gridCol w="538367"/>
                <a:gridCol w="2485969"/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⑤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⑥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⑦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⑧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⑨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한양해서"/>
                          <a:ea typeface="한양해서"/>
                          <a:cs typeface="Arial"/>
                          <a:sym typeface="Arial"/>
                        </a:rPr>
                        <a:t>⑩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22477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  <a:tr h="1908958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886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6" name="표 3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369591"/>
              </p:ext>
            </p:extLst>
          </p:nvPr>
        </p:nvGraphicFramePr>
        <p:xfrm>
          <a:off x="2915816" y="2214168"/>
          <a:ext cx="1529784" cy="13683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928"/>
                <a:gridCol w="509928"/>
                <a:gridCol w="509928"/>
              </a:tblGrid>
              <a:tr h="456127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1995" marR="71995" marT="35997" marB="359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1995" marR="71995" marT="35997" marB="359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1995" marR="71995" marT="35997" marB="35997"/>
                </a:tc>
              </a:tr>
              <a:tr h="456127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1995" marR="71995" marT="35997" marB="359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1995" marR="71995" marT="35997" marB="359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1995" marR="71995" marT="35997" marB="35997"/>
                </a:tc>
              </a:tr>
              <a:tr h="456127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1995" marR="71995" marT="35997" marB="359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1995" marR="71995" marT="35997" marB="359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1995" marR="71995" marT="35997" marB="35997"/>
                </a:tc>
              </a:tr>
            </a:tbl>
          </a:graphicData>
        </a:graphic>
      </p:graphicFrame>
      <p:graphicFrame>
        <p:nvGraphicFramePr>
          <p:cNvPr id="347" name="표 3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101952"/>
              </p:ext>
            </p:extLst>
          </p:nvPr>
        </p:nvGraphicFramePr>
        <p:xfrm>
          <a:off x="2915816" y="787504"/>
          <a:ext cx="1529784" cy="13683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928"/>
                <a:gridCol w="509928"/>
                <a:gridCol w="509928"/>
              </a:tblGrid>
              <a:tr h="456127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1995" marR="71995" marT="35997" marB="359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1995" marR="71995" marT="35997" marB="359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1995" marR="71995" marT="35997" marB="35997"/>
                </a:tc>
              </a:tr>
              <a:tr h="456127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1995" marR="71995" marT="35997" marB="359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1995" marR="71995" marT="35997" marB="359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1995" marR="71995" marT="35997" marB="35997"/>
                </a:tc>
              </a:tr>
              <a:tr h="456127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1995" marR="71995" marT="35997" marB="359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1995" marR="71995" marT="35997" marB="3599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1995" marR="71995" marT="35997" marB="35997"/>
                </a:tc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88997" y="87170"/>
            <a:ext cx="2255320" cy="3994436"/>
            <a:chOff x="204960" y="264525"/>
            <a:chExt cx="2255320" cy="3994436"/>
          </a:xfrm>
        </p:grpSpPr>
        <p:sp>
          <p:nvSpPr>
            <p:cNvPr id="9" name="직사각형 8"/>
            <p:cNvSpPr/>
            <p:nvPr/>
          </p:nvSpPr>
          <p:spPr>
            <a:xfrm>
              <a:off x="213410" y="264525"/>
              <a:ext cx="2246870" cy="39944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화면</a:t>
              </a:r>
              <a:endParaRPr lang="ko-KR" altLang="en-US" dirty="0"/>
            </a:p>
          </p:txBody>
        </p:sp>
        <p:pic>
          <p:nvPicPr>
            <p:cNvPr id="14" name="Picture 14" descr="C:\Users\Administrator\Desktop\게임제안서\noun_princess_1943929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400" y="1016329"/>
              <a:ext cx="1638609" cy="2124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직사각형 31"/>
            <p:cNvSpPr/>
            <p:nvPr/>
          </p:nvSpPr>
          <p:spPr>
            <a:xfrm>
              <a:off x="204960" y="264525"/>
              <a:ext cx="2255320" cy="53810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583306" y="312925"/>
              <a:ext cx="826396" cy="1846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◎ 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99999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702620" y="322762"/>
              <a:ext cx="826396" cy="1846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◇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     999 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583306" y="536070"/>
              <a:ext cx="826396" cy="1846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7 / 10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02620" y="537274"/>
              <a:ext cx="826396" cy="1846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39 / 72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04960" y="3831533"/>
              <a:ext cx="2255320" cy="4253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55575" y="3922630"/>
              <a:ext cx="298044" cy="2980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26450" y="3922630"/>
              <a:ext cx="298044" cy="2980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97324" y="3922630"/>
              <a:ext cx="298044" cy="2980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368199" y="3922630"/>
              <a:ext cx="298044" cy="2980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739073" y="3922630"/>
              <a:ext cx="298044" cy="2980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109948" y="3922630"/>
              <a:ext cx="298044" cy="2980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053650" y="3192300"/>
              <a:ext cx="566391" cy="5663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43254" y="3192300"/>
              <a:ext cx="566391" cy="5663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753922" y="3192300"/>
              <a:ext cx="566391" cy="5663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55575" y="322762"/>
              <a:ext cx="399151" cy="3991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39</a:t>
              </a:r>
              <a:endParaRPr lang="ko-KR" altLang="en-US" sz="1400" b="1" dirty="0"/>
            </a:p>
          </p:txBody>
        </p:sp>
        <p:sp>
          <p:nvSpPr>
            <p:cNvPr id="255" name="직사각형 254"/>
            <p:cNvSpPr/>
            <p:nvPr/>
          </p:nvSpPr>
          <p:spPr>
            <a:xfrm>
              <a:off x="255574" y="846055"/>
              <a:ext cx="668919" cy="2980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1739073" y="846055"/>
              <a:ext cx="298044" cy="2980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2109948" y="846055"/>
              <a:ext cx="298044" cy="2980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>
              <a:off x="2109948" y="1198480"/>
              <a:ext cx="298044" cy="2980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3" name="그룹 262"/>
          <p:cNvGrpSpPr/>
          <p:nvPr/>
        </p:nvGrpSpPr>
        <p:grpSpPr>
          <a:xfrm>
            <a:off x="220649" y="4245886"/>
            <a:ext cx="1553350" cy="2766112"/>
            <a:chOff x="9468544" y="1205439"/>
            <a:chExt cx="3096346" cy="5513787"/>
          </a:xfrm>
        </p:grpSpPr>
        <p:sp>
          <p:nvSpPr>
            <p:cNvPr id="264" name="직사각형 263"/>
            <p:cNvSpPr/>
            <p:nvPr/>
          </p:nvSpPr>
          <p:spPr>
            <a:xfrm>
              <a:off x="9468544" y="1214614"/>
              <a:ext cx="1548172" cy="27523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r>
                <a:rPr lang="ko-KR" altLang="en-US" dirty="0" smtClean="0"/>
                <a:t>컷</a:t>
              </a:r>
              <a:endParaRPr lang="ko-KR" altLang="en-US" dirty="0"/>
            </a:p>
          </p:txBody>
        </p:sp>
        <p:sp>
          <p:nvSpPr>
            <p:cNvPr id="265" name="직사각형 264"/>
            <p:cNvSpPr/>
            <p:nvPr/>
          </p:nvSpPr>
          <p:spPr>
            <a:xfrm>
              <a:off x="11016717" y="1205439"/>
              <a:ext cx="1548173" cy="27523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r>
                <a:rPr lang="ko-KR" altLang="en-US" dirty="0" smtClean="0"/>
                <a:t>컷</a:t>
              </a:r>
              <a:endParaRPr lang="ko-KR" altLang="en-US" dirty="0"/>
            </a:p>
          </p:txBody>
        </p:sp>
        <p:sp>
          <p:nvSpPr>
            <p:cNvPr id="266" name="직사각형 265"/>
            <p:cNvSpPr/>
            <p:nvPr/>
          </p:nvSpPr>
          <p:spPr>
            <a:xfrm>
              <a:off x="9468544" y="3966920"/>
              <a:ext cx="1548172" cy="27523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r>
                <a:rPr lang="ko-KR" altLang="en-US" dirty="0" smtClean="0"/>
                <a:t>컷</a:t>
              </a:r>
              <a:endParaRPr lang="ko-KR" altLang="en-US" dirty="0"/>
            </a:p>
          </p:txBody>
        </p:sp>
        <p:sp>
          <p:nvSpPr>
            <p:cNvPr id="267" name="직사각형 266"/>
            <p:cNvSpPr/>
            <p:nvPr/>
          </p:nvSpPr>
          <p:spPr>
            <a:xfrm>
              <a:off x="11016716" y="3966920"/>
              <a:ext cx="1548172" cy="27523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r>
                <a:rPr lang="ko-KR" altLang="en-US" dirty="0" smtClean="0"/>
                <a:t>컷</a:t>
              </a:r>
              <a:endParaRPr lang="ko-KR" altLang="en-US" dirty="0"/>
            </a:p>
          </p:txBody>
        </p:sp>
        <p:sp>
          <p:nvSpPr>
            <p:cNvPr id="268" name="오른쪽 화살표 267"/>
            <p:cNvSpPr/>
            <p:nvPr/>
          </p:nvSpPr>
          <p:spPr>
            <a:xfrm>
              <a:off x="10766131" y="2305355"/>
              <a:ext cx="612754" cy="589229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오른쪽 화살표 268"/>
            <p:cNvSpPr/>
            <p:nvPr/>
          </p:nvSpPr>
          <p:spPr>
            <a:xfrm rot="8100000">
              <a:off x="10722577" y="3672305"/>
              <a:ext cx="612754" cy="589229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오른쪽 화살표 269"/>
            <p:cNvSpPr/>
            <p:nvPr/>
          </p:nvSpPr>
          <p:spPr>
            <a:xfrm>
              <a:off x="10766131" y="5048458"/>
              <a:ext cx="612754" cy="589229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1" name="그룹 270"/>
          <p:cNvGrpSpPr/>
          <p:nvPr/>
        </p:nvGrpSpPr>
        <p:grpSpPr>
          <a:xfrm>
            <a:off x="3844638" y="4250488"/>
            <a:ext cx="1548172" cy="2752306"/>
            <a:chOff x="-4284984" y="897502"/>
            <a:chExt cx="3096344" cy="5504613"/>
          </a:xfrm>
        </p:grpSpPr>
        <p:sp>
          <p:nvSpPr>
            <p:cNvPr id="272" name="직사각형 271"/>
            <p:cNvSpPr/>
            <p:nvPr/>
          </p:nvSpPr>
          <p:spPr>
            <a:xfrm>
              <a:off x="-4284984" y="897502"/>
              <a:ext cx="3096344" cy="5504613"/>
            </a:xfrm>
            <a:prstGeom prst="rect">
              <a:avLst/>
            </a:prstGeom>
            <a:solidFill>
              <a:schemeClr val="bg1">
                <a:lumMod val="50000"/>
                <a:alpha val="50196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3" name="직사각형 272"/>
            <p:cNvSpPr/>
            <p:nvPr/>
          </p:nvSpPr>
          <p:spPr>
            <a:xfrm>
              <a:off x="-4284984" y="912621"/>
              <a:ext cx="3096344" cy="548949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이미지 영역</a:t>
              </a:r>
              <a:endParaRPr lang="ko-KR" altLang="en-US" dirty="0"/>
            </a:p>
          </p:txBody>
        </p:sp>
        <p:sp>
          <p:nvSpPr>
            <p:cNvPr id="274" name="직사각형 273"/>
            <p:cNvSpPr/>
            <p:nvPr/>
          </p:nvSpPr>
          <p:spPr>
            <a:xfrm>
              <a:off x="-3996952" y="5147837"/>
              <a:ext cx="2592288" cy="1038255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텍스트 영역</a:t>
              </a:r>
              <a:endParaRPr lang="ko-KR" altLang="en-US" dirty="0"/>
            </a:p>
          </p:txBody>
        </p:sp>
      </p:grpSp>
      <p:grpSp>
        <p:nvGrpSpPr>
          <p:cNvPr id="275" name="그룹 274"/>
          <p:cNvGrpSpPr/>
          <p:nvPr/>
        </p:nvGrpSpPr>
        <p:grpSpPr>
          <a:xfrm>
            <a:off x="2037117" y="4250488"/>
            <a:ext cx="1553350" cy="2761511"/>
            <a:chOff x="-5185084" y="-1071552"/>
            <a:chExt cx="3096344" cy="5504613"/>
          </a:xfrm>
        </p:grpSpPr>
        <p:sp>
          <p:nvSpPr>
            <p:cNvPr id="276" name="직사각형 275"/>
            <p:cNvSpPr/>
            <p:nvPr/>
          </p:nvSpPr>
          <p:spPr>
            <a:xfrm>
              <a:off x="-5185084" y="-1071552"/>
              <a:ext cx="3096344" cy="5504613"/>
            </a:xfrm>
            <a:prstGeom prst="rect">
              <a:avLst/>
            </a:prstGeom>
            <a:solidFill>
              <a:schemeClr val="bg1">
                <a:lumMod val="50000"/>
                <a:alpha val="50196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7" name="직사각형 276"/>
            <p:cNvSpPr/>
            <p:nvPr/>
          </p:nvSpPr>
          <p:spPr>
            <a:xfrm>
              <a:off x="-4897052" y="-751513"/>
              <a:ext cx="2592288" cy="381642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이미지 영역</a:t>
              </a:r>
              <a:endParaRPr lang="ko-KR" altLang="en-US" dirty="0"/>
            </a:p>
          </p:txBody>
        </p:sp>
        <p:sp>
          <p:nvSpPr>
            <p:cNvPr id="278" name="직사각형 277"/>
            <p:cNvSpPr/>
            <p:nvPr/>
          </p:nvSpPr>
          <p:spPr>
            <a:xfrm>
              <a:off x="-4897052" y="3178783"/>
              <a:ext cx="2592288" cy="1038255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텍스트 영역</a:t>
              </a:r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544667" y="87170"/>
            <a:ext cx="2271367" cy="4037987"/>
            <a:chOff x="10103057" y="87170"/>
            <a:chExt cx="2271367" cy="4037987"/>
          </a:xfrm>
        </p:grpSpPr>
        <p:sp>
          <p:nvSpPr>
            <p:cNvPr id="280" name="직사각형 279"/>
            <p:cNvSpPr/>
            <p:nvPr/>
          </p:nvSpPr>
          <p:spPr>
            <a:xfrm>
              <a:off x="10103057" y="87170"/>
              <a:ext cx="2271367" cy="4037987"/>
            </a:xfrm>
            <a:prstGeom prst="rect">
              <a:avLst/>
            </a:prstGeom>
            <a:solidFill>
              <a:schemeClr val="bg1">
                <a:lumMod val="50000"/>
                <a:alpha val="50196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직사각형 282"/>
            <p:cNvSpPr/>
            <p:nvPr/>
          </p:nvSpPr>
          <p:spPr>
            <a:xfrm>
              <a:off x="11668991" y="3674818"/>
              <a:ext cx="535857" cy="3835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smtClean="0"/>
                <a:t>전투시작</a:t>
              </a:r>
              <a:endParaRPr lang="ko-KR" altLang="en-US" sz="1050" b="1" dirty="0"/>
            </a:p>
          </p:txBody>
        </p:sp>
        <p:sp>
          <p:nvSpPr>
            <p:cNvPr id="295" name="직사각형 294"/>
            <p:cNvSpPr/>
            <p:nvPr/>
          </p:nvSpPr>
          <p:spPr>
            <a:xfrm>
              <a:off x="10732999" y="330046"/>
              <a:ext cx="1127301" cy="41180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경험치 </a:t>
              </a:r>
              <a:r>
                <a:rPr lang="en-US" altLang="ko-KR" sz="1000" dirty="0" smtClean="0"/>
                <a:t>13 ~ 17</a:t>
              </a:r>
            </a:p>
            <a:p>
              <a:r>
                <a:rPr lang="ko-KR" altLang="en-US" sz="1000" dirty="0" smtClean="0"/>
                <a:t>골드 </a:t>
              </a:r>
              <a:r>
                <a:rPr lang="en-US" altLang="ko-KR" sz="1000" dirty="0" smtClean="0"/>
                <a:t>9 ~ 11</a:t>
              </a:r>
            </a:p>
          </p:txBody>
        </p:sp>
        <p:sp>
          <p:nvSpPr>
            <p:cNvPr id="297" name="직사각형 296"/>
            <p:cNvSpPr/>
            <p:nvPr/>
          </p:nvSpPr>
          <p:spPr>
            <a:xfrm>
              <a:off x="10732999" y="132579"/>
              <a:ext cx="1127301" cy="2042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/>
                <a:t>핵심보상</a:t>
              </a:r>
              <a:endParaRPr lang="en-US" altLang="ko-KR" sz="1000" dirty="0" smtClean="0"/>
            </a:p>
          </p:txBody>
        </p:sp>
        <p:sp>
          <p:nvSpPr>
            <p:cNvPr id="298" name="직사각형 297"/>
            <p:cNvSpPr/>
            <p:nvPr/>
          </p:nvSpPr>
          <p:spPr>
            <a:xfrm>
              <a:off x="12103266" y="135116"/>
              <a:ext cx="205205" cy="205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0513452" y="729769"/>
              <a:ext cx="1550056" cy="1017553"/>
              <a:chOff x="12619999" y="353984"/>
              <a:chExt cx="1728192" cy="1134493"/>
            </a:xfrm>
          </p:grpSpPr>
          <p:pic>
            <p:nvPicPr>
              <p:cNvPr id="319" name="Picture 6" descr="C:\Users\Administrator\Desktop\게임제안서\noun_Monster_2236069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19999" y="353985"/>
                <a:ext cx="552534" cy="5927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0" name="Picture 6" descr="C:\Users\Administrator\Desktop\게임제안서\noun_Monster_2236069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95657" y="353984"/>
                <a:ext cx="552534" cy="5927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0" name="Picture 6" descr="C:\Users\Administrator\Desktop\게임제안서\noun_Monster_2236069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19999" y="895759"/>
                <a:ext cx="552534" cy="5927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1" name="Picture 6" descr="C:\Users\Administrator\Desktop\게임제안서\noun_Monster_2236069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95657" y="895758"/>
                <a:ext cx="552534" cy="5927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8" name="Picture 6" descr="C:\Users\Administrator\Desktop\게임제안서\noun_Monster_2236069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28442" y="353985"/>
                <a:ext cx="552534" cy="5927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그룹 10"/>
            <p:cNvGrpSpPr/>
            <p:nvPr/>
          </p:nvGrpSpPr>
          <p:grpSpPr>
            <a:xfrm>
              <a:off x="10595300" y="2214371"/>
              <a:ext cx="1423850" cy="1355928"/>
              <a:chOff x="12752647" y="2313550"/>
              <a:chExt cx="1496530" cy="1425141"/>
            </a:xfrm>
          </p:grpSpPr>
          <p:pic>
            <p:nvPicPr>
              <p:cNvPr id="341" name="Picture 11" descr="C:\Users\Administrator\Desktop\게임제안서\noun_Cat Girl_1943909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52647" y="3298373"/>
                <a:ext cx="338486" cy="4403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2" name="Picture 12" descr="C:\Users\Administrator\Desktop\게임제안서\noun_Death_1943902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84476" y="3299807"/>
                <a:ext cx="464701" cy="4388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3" name="Picture 13" descr="C:\Users\Administrator\Desktop\게임제안서\noun_fairy_1943914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06398" y="2780275"/>
                <a:ext cx="374342" cy="4388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4" name="Picture 14" descr="C:\Users\Administrator\Desktop\게임제안서\noun_princess_1943929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14150" y="3299806"/>
                <a:ext cx="338486" cy="438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5" name="Picture 13" descr="C:\Users\Administrator\Desktop\게임제안서\noun_fairy_1943914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06398" y="2313550"/>
                <a:ext cx="374342" cy="4388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48" name="직사각형 347"/>
            <p:cNvSpPr/>
            <p:nvPr/>
          </p:nvSpPr>
          <p:spPr>
            <a:xfrm>
              <a:off x="10260153" y="3674818"/>
              <a:ext cx="535927" cy="38355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smtClean="0">
                  <a:solidFill>
                    <a:schemeClr val="tx1"/>
                  </a:solidFill>
                </a:rPr>
                <a:t>파티편</a:t>
              </a:r>
              <a:r>
                <a:rPr lang="ko-KR" altLang="en-US" sz="1050" b="1" dirty="0">
                  <a:solidFill>
                    <a:schemeClr val="tx1"/>
                  </a:solidFill>
                </a:rPr>
                <a:t>집</a:t>
              </a:r>
            </a:p>
          </p:txBody>
        </p:sp>
        <p:sp>
          <p:nvSpPr>
            <p:cNvPr id="349" name="직사각형 348"/>
            <p:cNvSpPr/>
            <p:nvPr/>
          </p:nvSpPr>
          <p:spPr>
            <a:xfrm>
              <a:off x="10964607" y="3674818"/>
              <a:ext cx="535857" cy="3835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smtClean="0"/>
                <a:t>반복전</a:t>
              </a:r>
              <a:r>
                <a:rPr lang="ko-KR" altLang="en-US" sz="1050" b="1" dirty="0"/>
                <a:t>투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004048" y="87169"/>
            <a:ext cx="2270699" cy="4036799"/>
            <a:chOff x="5004048" y="87169"/>
            <a:chExt cx="2270699" cy="4036799"/>
          </a:xfrm>
        </p:grpSpPr>
        <p:sp>
          <p:nvSpPr>
            <p:cNvPr id="350" name="직사각형 349"/>
            <p:cNvSpPr/>
            <p:nvPr/>
          </p:nvSpPr>
          <p:spPr>
            <a:xfrm>
              <a:off x="5004048" y="87169"/>
              <a:ext cx="2270699" cy="4036799"/>
            </a:xfrm>
            <a:prstGeom prst="rect">
              <a:avLst/>
            </a:prstGeom>
            <a:solidFill>
              <a:schemeClr val="bg1">
                <a:lumMod val="50000"/>
                <a:alpha val="50196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1" name="다이아몬드 350"/>
            <p:cNvSpPr/>
            <p:nvPr/>
          </p:nvSpPr>
          <p:spPr>
            <a:xfrm>
              <a:off x="5351601" y="3445642"/>
              <a:ext cx="996786" cy="315416"/>
            </a:xfrm>
            <a:prstGeom prst="diamond">
              <a:avLst/>
            </a:prstGeom>
            <a:solidFill>
              <a:srgbClr val="00B05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b="0" dirty="0" smtClean="0">
                <a:ea typeface="돋움" pitchFamily="50" charset="-127"/>
              </a:endParaRPr>
            </a:p>
          </p:txBody>
        </p:sp>
        <p:sp>
          <p:nvSpPr>
            <p:cNvPr id="352" name="다이아몬드 351"/>
            <p:cNvSpPr/>
            <p:nvPr/>
          </p:nvSpPr>
          <p:spPr>
            <a:xfrm>
              <a:off x="5757031" y="2732752"/>
              <a:ext cx="996786" cy="315416"/>
            </a:xfrm>
            <a:prstGeom prst="diamond">
              <a:avLst/>
            </a:prstGeom>
            <a:solidFill>
              <a:srgbClr val="0070C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b="0" dirty="0" smtClean="0">
                <a:ea typeface="돋움" pitchFamily="50" charset="-127"/>
              </a:endParaRPr>
            </a:p>
          </p:txBody>
        </p:sp>
        <p:sp>
          <p:nvSpPr>
            <p:cNvPr id="353" name="다이아몬드 352"/>
            <p:cNvSpPr/>
            <p:nvPr/>
          </p:nvSpPr>
          <p:spPr>
            <a:xfrm>
              <a:off x="6063661" y="2007250"/>
              <a:ext cx="996786" cy="315416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b="0" dirty="0" smtClean="0">
                <a:ea typeface="돋움" pitchFamily="50" charset="-127"/>
              </a:endParaRPr>
            </a:p>
          </p:txBody>
        </p:sp>
        <p:sp>
          <p:nvSpPr>
            <p:cNvPr id="354" name="다이아몬드 353"/>
            <p:cNvSpPr/>
            <p:nvPr/>
          </p:nvSpPr>
          <p:spPr>
            <a:xfrm>
              <a:off x="5174502" y="1452735"/>
              <a:ext cx="996786" cy="315416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b="0" dirty="0" smtClean="0">
                <a:ea typeface="돋움" pitchFamily="50" charset="-127"/>
              </a:endParaRPr>
            </a:p>
          </p:txBody>
        </p:sp>
        <p:sp>
          <p:nvSpPr>
            <p:cNvPr id="355" name="다이아몬드 354"/>
            <p:cNvSpPr/>
            <p:nvPr/>
          </p:nvSpPr>
          <p:spPr>
            <a:xfrm>
              <a:off x="5536176" y="763905"/>
              <a:ext cx="996786" cy="315416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b="0" dirty="0" smtClean="0">
                <a:ea typeface="돋움" pitchFamily="50" charset="-127"/>
              </a:endParaRPr>
            </a:p>
          </p:txBody>
        </p:sp>
        <p:cxnSp>
          <p:nvCxnSpPr>
            <p:cNvPr id="356" name="구부러진 연결선 355"/>
            <p:cNvCxnSpPr>
              <a:stCxn id="352" idx="0"/>
              <a:endCxn id="353" idx="2"/>
            </p:cNvCxnSpPr>
            <p:nvPr/>
          </p:nvCxnSpPr>
          <p:spPr bwMode="auto">
            <a:xfrm rot="5400000" flipH="1" flipV="1">
              <a:off x="6203696" y="2374395"/>
              <a:ext cx="410086" cy="306629"/>
            </a:xfrm>
            <a:prstGeom prst="curvedConnector3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7" name="구부러진 연결선 356"/>
            <p:cNvCxnSpPr>
              <a:stCxn id="353" idx="0"/>
              <a:endCxn id="354" idx="2"/>
            </p:cNvCxnSpPr>
            <p:nvPr/>
          </p:nvCxnSpPr>
          <p:spPr bwMode="auto">
            <a:xfrm rot="16200000" flipV="1">
              <a:off x="5997926" y="1443121"/>
              <a:ext cx="239099" cy="889158"/>
            </a:xfrm>
            <a:prstGeom prst="curvedConnector3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8" name="구부러진 연결선 357"/>
            <p:cNvCxnSpPr>
              <a:stCxn id="354" idx="0"/>
              <a:endCxn id="355" idx="2"/>
            </p:cNvCxnSpPr>
            <p:nvPr/>
          </p:nvCxnSpPr>
          <p:spPr bwMode="auto">
            <a:xfrm rot="5400000" flipH="1" flipV="1">
              <a:off x="5667025" y="1085191"/>
              <a:ext cx="373414" cy="361674"/>
            </a:xfrm>
            <a:prstGeom prst="curvedConnector3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9" name="구부러진 연결선 358"/>
            <p:cNvCxnSpPr>
              <a:endCxn id="355" idx="0"/>
            </p:cNvCxnSpPr>
            <p:nvPr/>
          </p:nvCxnSpPr>
          <p:spPr bwMode="auto">
            <a:xfrm rot="16200000" flipH="1">
              <a:off x="5560176" y="289511"/>
              <a:ext cx="671250" cy="277538"/>
            </a:xfrm>
            <a:prstGeom prst="curvedConnector3">
              <a:avLst>
                <a:gd name="adj1" fmla="val 50000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0" name="구부러진 연결선 359"/>
            <p:cNvCxnSpPr>
              <a:stCxn id="351" idx="0"/>
              <a:endCxn id="352" idx="2"/>
            </p:cNvCxnSpPr>
            <p:nvPr/>
          </p:nvCxnSpPr>
          <p:spPr bwMode="auto">
            <a:xfrm rot="5400000" flipH="1" flipV="1">
              <a:off x="5853972" y="3044190"/>
              <a:ext cx="397475" cy="405430"/>
            </a:xfrm>
            <a:prstGeom prst="curvedConnector3">
              <a:avLst>
                <a:gd name="adj1" fmla="val 50000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76" name="직사각형 375"/>
            <p:cNvSpPr/>
            <p:nvPr/>
          </p:nvSpPr>
          <p:spPr>
            <a:xfrm>
              <a:off x="6962512" y="141051"/>
              <a:ext cx="253309" cy="242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6962512" y="4652091"/>
            <a:ext cx="253309" cy="2420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3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196768" y="70318"/>
            <a:ext cx="2259372" cy="4016660"/>
            <a:chOff x="5806356" y="1461080"/>
            <a:chExt cx="2259372" cy="4016660"/>
          </a:xfrm>
        </p:grpSpPr>
        <p:sp>
          <p:nvSpPr>
            <p:cNvPr id="68" name="직사각형 67"/>
            <p:cNvSpPr/>
            <p:nvPr/>
          </p:nvSpPr>
          <p:spPr>
            <a:xfrm>
              <a:off x="5806356" y="1461080"/>
              <a:ext cx="2259371" cy="40166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화면</a:t>
              </a:r>
              <a:endParaRPr lang="ko-KR" altLang="en-US" dirty="0"/>
            </a:p>
          </p:txBody>
        </p:sp>
        <p:pic>
          <p:nvPicPr>
            <p:cNvPr id="69" name="Picture 14" descr="C:\Users\Administrator\Desktop\게임제안서\noun_princess_1943929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676" y="1842336"/>
              <a:ext cx="957044" cy="1240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직사각형 69"/>
            <p:cNvSpPr/>
            <p:nvPr/>
          </p:nvSpPr>
          <p:spPr>
            <a:xfrm>
              <a:off x="6936042" y="1461803"/>
              <a:ext cx="1129686" cy="2008329"/>
            </a:xfrm>
            <a:prstGeom prst="rect">
              <a:avLst/>
            </a:prstGeom>
            <a:solidFill>
              <a:srgbClr val="00B050"/>
            </a:solidFill>
            <a:ln w="381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5806356" y="3469409"/>
              <a:ext cx="2259370" cy="200833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7570908" y="5029778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949427" y="4040446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030415" y="4040446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7570908" y="4032347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5949427" y="3541730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6489921" y="3541730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7030415" y="3541730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7570908" y="3533631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7761670" y="1508772"/>
              <a:ext cx="238453" cy="2384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6076282" y="3152106"/>
              <a:ext cx="589834" cy="190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상세보기</a:t>
              </a:r>
              <a:endParaRPr lang="ko-KR" altLang="en-US" sz="800" dirty="0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7234882" y="4239992"/>
              <a:ext cx="589834" cy="24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이등변 삼각형 129"/>
            <p:cNvSpPr/>
            <p:nvPr/>
          </p:nvSpPr>
          <p:spPr>
            <a:xfrm rot="10800000">
              <a:off x="7378779" y="4293055"/>
              <a:ext cx="302040" cy="143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6414248" y="3960300"/>
              <a:ext cx="545070" cy="52879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6489921" y="4040446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6950992" y="1587319"/>
              <a:ext cx="829073" cy="1519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 err="1" smtClean="0"/>
                <a:t>프린세스</a:t>
              </a:r>
              <a:endParaRPr lang="en-US" altLang="ko-KR" sz="900" dirty="0" smtClean="0"/>
            </a:p>
            <a:p>
              <a:pPr>
                <a:lnSpc>
                  <a:spcPct val="150000"/>
                </a:lnSpc>
              </a:pPr>
              <a:r>
                <a:rPr lang="ko-KR" altLang="en-US" sz="900" dirty="0" err="1" smtClean="0"/>
                <a:t>공격형</a:t>
              </a:r>
              <a:endParaRPr lang="en-US" altLang="ko-KR" sz="900" dirty="0" smtClean="0"/>
            </a:p>
            <a:p>
              <a:pPr>
                <a:lnSpc>
                  <a:spcPct val="150000"/>
                </a:lnSpc>
              </a:pPr>
              <a:r>
                <a:rPr lang="ko-KR" altLang="en-US" sz="900" dirty="0" err="1" smtClean="0"/>
                <a:t>불속성</a:t>
              </a:r>
              <a:endParaRPr lang="en-US" altLang="ko-KR" sz="900" dirty="0" smtClean="0"/>
            </a:p>
            <a:p>
              <a:pPr>
                <a:lnSpc>
                  <a:spcPct val="150000"/>
                </a:lnSpc>
              </a:pPr>
              <a:r>
                <a:rPr lang="en-US" altLang="ko-KR" sz="900" dirty="0" smtClean="0"/>
                <a:t>HP : 999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900" dirty="0" smtClean="0"/>
                <a:t>공격력 </a:t>
              </a:r>
              <a:r>
                <a:rPr lang="en-US" altLang="ko-KR" sz="900" dirty="0" smtClean="0"/>
                <a:t>: 169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900" dirty="0" smtClean="0"/>
                <a:t>방어력 </a:t>
              </a:r>
              <a:r>
                <a:rPr lang="en-US" altLang="ko-KR" sz="900" dirty="0" smtClean="0"/>
                <a:t>: 123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900" dirty="0" err="1" smtClean="0"/>
                <a:t>행동력</a:t>
              </a:r>
              <a:r>
                <a:rPr lang="ko-KR" altLang="en-US" sz="900" dirty="0" smtClean="0"/>
                <a:t> </a:t>
              </a:r>
              <a:r>
                <a:rPr lang="en-US" altLang="ko-KR" sz="900" dirty="0" smtClean="0"/>
                <a:t>: 111</a:t>
              </a: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7039661" y="3182151"/>
              <a:ext cx="238453" cy="2384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7661243" y="3182151"/>
              <a:ext cx="238453" cy="2384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7350452" y="3178975"/>
              <a:ext cx="238453" cy="2384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5806356" y="4489092"/>
              <a:ext cx="2259372" cy="9886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949427" y="5037877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6489921" y="5037877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7030415" y="5037877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5949427" y="4539162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6489921" y="4539162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7030415" y="4539162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7570908" y="4531063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2645183" y="80332"/>
            <a:ext cx="2259371" cy="4016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화면</a:t>
            </a:r>
            <a:endParaRPr lang="ko-KR" altLang="en-US" dirty="0"/>
          </a:p>
        </p:txBody>
      </p:sp>
      <p:pic>
        <p:nvPicPr>
          <p:cNvPr id="154" name="Picture 14" descr="C:\Users\Administrator\Desktop\게임제안서\noun_princess_194392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567" y="456031"/>
            <a:ext cx="957044" cy="124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직사각형 154"/>
          <p:cNvSpPr/>
          <p:nvPr/>
        </p:nvSpPr>
        <p:spPr>
          <a:xfrm>
            <a:off x="3775933" y="92743"/>
            <a:ext cx="1129686" cy="2008329"/>
          </a:xfrm>
          <a:prstGeom prst="rect">
            <a:avLst/>
          </a:prstGeom>
          <a:solidFill>
            <a:srgbClr val="00B050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직사각형 155"/>
          <p:cNvSpPr/>
          <p:nvPr/>
        </p:nvSpPr>
        <p:spPr>
          <a:xfrm>
            <a:off x="4601561" y="122467"/>
            <a:ext cx="238453" cy="2384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/>
          <p:cNvSpPr/>
          <p:nvPr/>
        </p:nvSpPr>
        <p:spPr>
          <a:xfrm>
            <a:off x="2916173" y="1765801"/>
            <a:ext cx="589834" cy="190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상세보기</a:t>
            </a:r>
            <a:endParaRPr lang="ko-KR" altLang="en-US" sz="800" dirty="0"/>
          </a:p>
        </p:txBody>
      </p:sp>
      <p:sp>
        <p:nvSpPr>
          <p:cNvPr id="158" name="TextBox 157"/>
          <p:cNvSpPr txBox="1"/>
          <p:nvPr/>
        </p:nvSpPr>
        <p:spPr>
          <a:xfrm>
            <a:off x="3790883" y="201014"/>
            <a:ext cx="829073" cy="151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err="1" smtClean="0"/>
              <a:t>프린세스</a:t>
            </a:r>
            <a:endParaRPr lang="en-US" altLang="ko-KR" sz="900" dirty="0" smtClean="0"/>
          </a:p>
          <a:p>
            <a:pPr>
              <a:lnSpc>
                <a:spcPct val="150000"/>
              </a:lnSpc>
            </a:pPr>
            <a:r>
              <a:rPr lang="ko-KR" altLang="en-US" sz="900" dirty="0" err="1" smtClean="0"/>
              <a:t>공격형</a:t>
            </a:r>
            <a:endParaRPr lang="en-US" altLang="ko-KR" sz="900" dirty="0" smtClean="0"/>
          </a:p>
          <a:p>
            <a:pPr>
              <a:lnSpc>
                <a:spcPct val="150000"/>
              </a:lnSpc>
            </a:pPr>
            <a:r>
              <a:rPr lang="ko-KR" altLang="en-US" sz="900" dirty="0" err="1" smtClean="0"/>
              <a:t>불속성</a:t>
            </a:r>
            <a:endParaRPr lang="en-US" altLang="ko-KR" sz="900" dirty="0" smtClean="0"/>
          </a:p>
          <a:p>
            <a:pPr>
              <a:lnSpc>
                <a:spcPct val="150000"/>
              </a:lnSpc>
            </a:pPr>
            <a:r>
              <a:rPr lang="en-US" altLang="ko-KR" sz="900" dirty="0" smtClean="0"/>
              <a:t>HP : 999</a:t>
            </a:r>
          </a:p>
          <a:p>
            <a:pPr>
              <a:lnSpc>
                <a:spcPct val="150000"/>
              </a:lnSpc>
            </a:pPr>
            <a:r>
              <a:rPr lang="ko-KR" altLang="en-US" sz="900" dirty="0" smtClean="0"/>
              <a:t>공격력 </a:t>
            </a:r>
            <a:r>
              <a:rPr lang="en-US" altLang="ko-KR" sz="900" dirty="0" smtClean="0"/>
              <a:t>: 169</a:t>
            </a:r>
          </a:p>
          <a:p>
            <a:pPr>
              <a:lnSpc>
                <a:spcPct val="150000"/>
              </a:lnSpc>
            </a:pPr>
            <a:r>
              <a:rPr lang="ko-KR" altLang="en-US" sz="900" dirty="0" smtClean="0"/>
              <a:t>방어력 </a:t>
            </a:r>
            <a:r>
              <a:rPr lang="en-US" altLang="ko-KR" sz="900" dirty="0" smtClean="0"/>
              <a:t>: 123</a:t>
            </a:r>
          </a:p>
          <a:p>
            <a:pPr>
              <a:lnSpc>
                <a:spcPct val="150000"/>
              </a:lnSpc>
            </a:pPr>
            <a:r>
              <a:rPr lang="ko-KR" altLang="en-US" sz="900" dirty="0" err="1" smtClean="0"/>
              <a:t>행동력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: 111</a:t>
            </a:r>
          </a:p>
        </p:txBody>
      </p:sp>
      <p:sp>
        <p:nvSpPr>
          <p:cNvPr id="159" name="직사각형 158"/>
          <p:cNvSpPr/>
          <p:nvPr/>
        </p:nvSpPr>
        <p:spPr>
          <a:xfrm>
            <a:off x="3879552" y="1795845"/>
            <a:ext cx="238453" cy="2384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/>
          <p:cNvSpPr/>
          <p:nvPr/>
        </p:nvSpPr>
        <p:spPr>
          <a:xfrm>
            <a:off x="4501134" y="1795845"/>
            <a:ext cx="238453" cy="2384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/>
          <p:cNvSpPr/>
          <p:nvPr/>
        </p:nvSpPr>
        <p:spPr>
          <a:xfrm>
            <a:off x="4190343" y="1792670"/>
            <a:ext cx="238453" cy="2384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2655041" y="2093389"/>
            <a:ext cx="2259371" cy="20083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직사각형 168"/>
          <p:cNvSpPr/>
          <p:nvPr/>
        </p:nvSpPr>
        <p:spPr>
          <a:xfrm>
            <a:off x="3504417" y="3199194"/>
            <a:ext cx="545071" cy="5287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0" name="Picture 11" descr="C:\Users\Administrator\Desktop\게임제안서\noun_Cat Girl_19439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349" y="3199194"/>
            <a:ext cx="338486" cy="44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12" descr="C:\Users\Administrator\Desktop\게임제안서\noun_Death_19439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178" y="3200628"/>
            <a:ext cx="464701" cy="4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13" descr="C:\Users\Administrator\Desktop\게임제안서\noun_fairy_194391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100" y="2681096"/>
            <a:ext cx="374342" cy="4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14" descr="C:\Users\Administrator\Desktop\게임제안서\noun_princess_194392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52" y="3200627"/>
            <a:ext cx="338486" cy="43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13" descr="C:\Users\Administrator\Desktop\게임제안서\noun_fairy_194391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100" y="2214371"/>
            <a:ext cx="374342" cy="4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5" name="표 1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790063"/>
              </p:ext>
            </p:extLst>
          </p:nvPr>
        </p:nvGraphicFramePr>
        <p:xfrm>
          <a:off x="2938297" y="2210957"/>
          <a:ext cx="1681824" cy="150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608"/>
                <a:gridCol w="560608"/>
                <a:gridCol w="560608"/>
              </a:tblGrid>
              <a:tr h="50146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</a:tr>
              <a:tr h="50146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</a:tr>
              <a:tr h="50146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</a:tr>
            </a:tbl>
          </a:graphicData>
        </a:graphic>
      </p:graphicFrame>
      <p:sp>
        <p:nvSpPr>
          <p:cNvPr id="177" name="직사각형 176"/>
          <p:cNvSpPr/>
          <p:nvPr/>
        </p:nvSpPr>
        <p:spPr>
          <a:xfrm>
            <a:off x="-307500" y="-216663"/>
            <a:ext cx="2259371" cy="2008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직사각형 177"/>
          <p:cNvSpPr/>
          <p:nvPr/>
        </p:nvSpPr>
        <p:spPr>
          <a:xfrm>
            <a:off x="-307069" y="1791017"/>
            <a:ext cx="2259371" cy="20083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직사각형 178"/>
          <p:cNvSpPr/>
          <p:nvPr/>
        </p:nvSpPr>
        <p:spPr>
          <a:xfrm>
            <a:off x="542307" y="2896822"/>
            <a:ext cx="545071" cy="5287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0" name="Picture 11" descr="C:\Users\Administrator\Desktop\게임제안서\noun_Cat Girl_19439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9" y="2896822"/>
            <a:ext cx="338486" cy="44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12" descr="C:\Users\Administrator\Desktop\게임제안서\noun_Death_19439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68" y="2898256"/>
            <a:ext cx="464701" cy="4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13" descr="C:\Users\Administrator\Desktop\게임제안서\noun_fairy_194391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90" y="2378724"/>
            <a:ext cx="374342" cy="4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14" descr="C:\Users\Administrator\Desktop\게임제안서\noun_princess_194392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42" y="2898255"/>
            <a:ext cx="338486" cy="43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5" name="직사각형 184"/>
          <p:cNvSpPr/>
          <p:nvPr/>
        </p:nvSpPr>
        <p:spPr>
          <a:xfrm>
            <a:off x="-315864" y="3804743"/>
            <a:ext cx="2259370" cy="20083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직사각형 185"/>
          <p:cNvSpPr/>
          <p:nvPr/>
        </p:nvSpPr>
        <p:spPr>
          <a:xfrm>
            <a:off x="1448688" y="5365112"/>
            <a:ext cx="381524" cy="381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/>
          <p:cNvSpPr/>
          <p:nvPr/>
        </p:nvSpPr>
        <p:spPr>
          <a:xfrm>
            <a:off x="-172793" y="4375780"/>
            <a:ext cx="381524" cy="381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직사각형 187"/>
          <p:cNvSpPr/>
          <p:nvPr/>
        </p:nvSpPr>
        <p:spPr>
          <a:xfrm>
            <a:off x="908195" y="4375780"/>
            <a:ext cx="381524" cy="381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직사각형 188"/>
          <p:cNvSpPr/>
          <p:nvPr/>
        </p:nvSpPr>
        <p:spPr>
          <a:xfrm>
            <a:off x="1448688" y="4367681"/>
            <a:ext cx="381524" cy="381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직사각형 189"/>
          <p:cNvSpPr/>
          <p:nvPr/>
        </p:nvSpPr>
        <p:spPr>
          <a:xfrm>
            <a:off x="-172793" y="3877064"/>
            <a:ext cx="381524" cy="381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/>
          <p:cNvSpPr/>
          <p:nvPr/>
        </p:nvSpPr>
        <p:spPr>
          <a:xfrm>
            <a:off x="367701" y="3877064"/>
            <a:ext cx="381524" cy="381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직사각형 191"/>
          <p:cNvSpPr/>
          <p:nvPr/>
        </p:nvSpPr>
        <p:spPr>
          <a:xfrm>
            <a:off x="908195" y="3877064"/>
            <a:ext cx="381524" cy="381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/>
          <p:cNvSpPr/>
          <p:nvPr/>
        </p:nvSpPr>
        <p:spPr>
          <a:xfrm>
            <a:off x="1448688" y="3868965"/>
            <a:ext cx="381524" cy="381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/>
          <p:cNvSpPr/>
          <p:nvPr/>
        </p:nvSpPr>
        <p:spPr>
          <a:xfrm>
            <a:off x="1112662" y="4575326"/>
            <a:ext cx="589834" cy="24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이등변 삼각형 194"/>
          <p:cNvSpPr/>
          <p:nvPr/>
        </p:nvSpPr>
        <p:spPr>
          <a:xfrm rot="10800000">
            <a:off x="1256559" y="4628389"/>
            <a:ext cx="302040" cy="14349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직사각형 195"/>
          <p:cNvSpPr/>
          <p:nvPr/>
        </p:nvSpPr>
        <p:spPr>
          <a:xfrm>
            <a:off x="292028" y="4295634"/>
            <a:ext cx="545070" cy="5287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직사각형 196"/>
          <p:cNvSpPr/>
          <p:nvPr/>
        </p:nvSpPr>
        <p:spPr>
          <a:xfrm>
            <a:off x="367701" y="4375780"/>
            <a:ext cx="381524" cy="381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직사각형 197"/>
          <p:cNvSpPr/>
          <p:nvPr/>
        </p:nvSpPr>
        <p:spPr>
          <a:xfrm>
            <a:off x="-315864" y="4824426"/>
            <a:ext cx="2259372" cy="988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-172793" y="5373211"/>
            <a:ext cx="381524" cy="381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367701" y="5373211"/>
            <a:ext cx="381524" cy="381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직사각형 200"/>
          <p:cNvSpPr/>
          <p:nvPr/>
        </p:nvSpPr>
        <p:spPr>
          <a:xfrm>
            <a:off x="908195" y="5373211"/>
            <a:ext cx="381524" cy="381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/>
          <p:cNvSpPr/>
          <p:nvPr/>
        </p:nvSpPr>
        <p:spPr>
          <a:xfrm>
            <a:off x="-172793" y="4874496"/>
            <a:ext cx="381524" cy="381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/>
          <p:cNvSpPr/>
          <p:nvPr/>
        </p:nvSpPr>
        <p:spPr>
          <a:xfrm>
            <a:off x="367701" y="4874496"/>
            <a:ext cx="381524" cy="381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>
            <a:off x="908195" y="4874496"/>
            <a:ext cx="381524" cy="381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직사각형 204"/>
          <p:cNvSpPr/>
          <p:nvPr/>
        </p:nvSpPr>
        <p:spPr>
          <a:xfrm>
            <a:off x="1448688" y="4866397"/>
            <a:ext cx="381524" cy="381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" name="Picture 14" descr="C:\Users\Administrator\Desktop\게임제안서\noun_princess_194392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750" y="160143"/>
            <a:ext cx="957044" cy="124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" name="직사각형 206"/>
          <p:cNvSpPr/>
          <p:nvPr/>
        </p:nvSpPr>
        <p:spPr>
          <a:xfrm>
            <a:off x="822616" y="-220390"/>
            <a:ext cx="1129686" cy="2008329"/>
          </a:xfrm>
          <a:prstGeom prst="rect">
            <a:avLst/>
          </a:prstGeom>
          <a:solidFill>
            <a:srgbClr val="00B050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직사각형 207"/>
          <p:cNvSpPr/>
          <p:nvPr/>
        </p:nvSpPr>
        <p:spPr>
          <a:xfrm>
            <a:off x="1648244" y="-173421"/>
            <a:ext cx="238453" cy="2384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/>
          <p:cNvSpPr/>
          <p:nvPr/>
        </p:nvSpPr>
        <p:spPr>
          <a:xfrm>
            <a:off x="-37144" y="1469913"/>
            <a:ext cx="589834" cy="190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상세보기</a:t>
            </a:r>
            <a:endParaRPr lang="ko-KR" altLang="en-US" sz="800" dirty="0"/>
          </a:p>
        </p:txBody>
      </p:sp>
      <p:graphicFrame>
        <p:nvGraphicFramePr>
          <p:cNvPr id="184" name="표 1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788009"/>
              </p:ext>
            </p:extLst>
          </p:nvPr>
        </p:nvGraphicFramePr>
        <p:xfrm>
          <a:off x="-23813" y="1908585"/>
          <a:ext cx="1681824" cy="150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608"/>
                <a:gridCol w="560608"/>
                <a:gridCol w="560608"/>
              </a:tblGrid>
              <a:tr h="50146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</a:tr>
              <a:tr h="50146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79150" marR="79150" marT="39575" marB="39575"/>
                </a:tc>
              </a:tr>
              <a:tr h="50146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</a:tr>
            </a:tbl>
          </a:graphicData>
        </a:graphic>
      </p:graphicFrame>
      <p:sp>
        <p:nvSpPr>
          <p:cNvPr id="210" name="TextBox 209"/>
          <p:cNvSpPr txBox="1"/>
          <p:nvPr/>
        </p:nvSpPr>
        <p:spPr>
          <a:xfrm>
            <a:off x="837566" y="-94874"/>
            <a:ext cx="829073" cy="151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err="1" smtClean="0"/>
              <a:t>프린세스</a:t>
            </a:r>
            <a:endParaRPr lang="en-US" altLang="ko-KR" sz="900" dirty="0" smtClean="0"/>
          </a:p>
          <a:p>
            <a:pPr>
              <a:lnSpc>
                <a:spcPct val="150000"/>
              </a:lnSpc>
            </a:pPr>
            <a:r>
              <a:rPr lang="ko-KR" altLang="en-US" sz="900" dirty="0" err="1" smtClean="0"/>
              <a:t>공격형</a:t>
            </a:r>
            <a:endParaRPr lang="en-US" altLang="ko-KR" sz="900" dirty="0" smtClean="0"/>
          </a:p>
          <a:p>
            <a:pPr>
              <a:lnSpc>
                <a:spcPct val="150000"/>
              </a:lnSpc>
            </a:pPr>
            <a:r>
              <a:rPr lang="ko-KR" altLang="en-US" sz="900" dirty="0" err="1" smtClean="0"/>
              <a:t>불속성</a:t>
            </a:r>
            <a:endParaRPr lang="en-US" altLang="ko-KR" sz="900" dirty="0" smtClean="0"/>
          </a:p>
          <a:p>
            <a:pPr>
              <a:lnSpc>
                <a:spcPct val="150000"/>
              </a:lnSpc>
            </a:pPr>
            <a:r>
              <a:rPr lang="en-US" altLang="ko-KR" sz="900" dirty="0" smtClean="0"/>
              <a:t>HP : 999</a:t>
            </a:r>
          </a:p>
          <a:p>
            <a:pPr>
              <a:lnSpc>
                <a:spcPct val="150000"/>
              </a:lnSpc>
            </a:pPr>
            <a:r>
              <a:rPr lang="ko-KR" altLang="en-US" sz="900" dirty="0" smtClean="0"/>
              <a:t>공격력 </a:t>
            </a:r>
            <a:r>
              <a:rPr lang="en-US" altLang="ko-KR" sz="900" dirty="0" smtClean="0"/>
              <a:t>: 169</a:t>
            </a:r>
          </a:p>
          <a:p>
            <a:pPr>
              <a:lnSpc>
                <a:spcPct val="150000"/>
              </a:lnSpc>
            </a:pPr>
            <a:r>
              <a:rPr lang="ko-KR" altLang="en-US" sz="900" dirty="0" smtClean="0"/>
              <a:t>방어력 </a:t>
            </a:r>
            <a:r>
              <a:rPr lang="en-US" altLang="ko-KR" sz="900" dirty="0" smtClean="0"/>
              <a:t>: 123</a:t>
            </a:r>
          </a:p>
          <a:p>
            <a:pPr>
              <a:lnSpc>
                <a:spcPct val="150000"/>
              </a:lnSpc>
            </a:pPr>
            <a:r>
              <a:rPr lang="ko-KR" altLang="en-US" sz="900" dirty="0" err="1" smtClean="0"/>
              <a:t>행동력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: 111</a:t>
            </a:r>
          </a:p>
        </p:txBody>
      </p:sp>
      <p:sp>
        <p:nvSpPr>
          <p:cNvPr id="211" name="직사각형 210"/>
          <p:cNvSpPr/>
          <p:nvPr/>
        </p:nvSpPr>
        <p:spPr>
          <a:xfrm>
            <a:off x="926235" y="1499957"/>
            <a:ext cx="238453" cy="2384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/>
          <p:cNvSpPr/>
          <p:nvPr/>
        </p:nvSpPr>
        <p:spPr>
          <a:xfrm>
            <a:off x="1547817" y="1499957"/>
            <a:ext cx="238453" cy="2384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/>
          <p:cNvSpPr/>
          <p:nvPr/>
        </p:nvSpPr>
        <p:spPr>
          <a:xfrm>
            <a:off x="1237026" y="1496782"/>
            <a:ext cx="238453" cy="2384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TextBox 213"/>
          <p:cNvSpPr txBox="1"/>
          <p:nvPr/>
        </p:nvSpPr>
        <p:spPr>
          <a:xfrm>
            <a:off x="-481118" y="5845271"/>
            <a:ext cx="32303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상단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파티정보와 선택된 캐릭터 정보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하단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편집과 캐릭터 목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한 화면에 구성하고 필요에 따라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위 아래로 이동하여 이용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523103" y="3547057"/>
            <a:ext cx="589834" cy="249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이등변 삼각형 215"/>
          <p:cNvSpPr/>
          <p:nvPr/>
        </p:nvSpPr>
        <p:spPr>
          <a:xfrm>
            <a:off x="667000" y="3600120"/>
            <a:ext cx="302040" cy="14349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직사각형 216"/>
          <p:cNvSpPr/>
          <p:nvPr/>
        </p:nvSpPr>
        <p:spPr>
          <a:xfrm>
            <a:off x="-314844" y="-217056"/>
            <a:ext cx="2259371" cy="400391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직사각형 217"/>
          <p:cNvSpPr/>
          <p:nvPr/>
        </p:nvSpPr>
        <p:spPr>
          <a:xfrm>
            <a:off x="-311665" y="1796683"/>
            <a:ext cx="2259371" cy="400391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위쪽/아래쪽 화살표 218"/>
          <p:cNvSpPr/>
          <p:nvPr/>
        </p:nvSpPr>
        <p:spPr>
          <a:xfrm>
            <a:off x="2112899" y="2338399"/>
            <a:ext cx="360040" cy="95841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672478" y="85058"/>
            <a:ext cx="2260391" cy="4007317"/>
            <a:chOff x="9351364" y="1805757"/>
            <a:chExt cx="2260391" cy="4007317"/>
          </a:xfrm>
        </p:grpSpPr>
        <p:sp>
          <p:nvSpPr>
            <p:cNvPr id="221" name="직사각형 220"/>
            <p:cNvSpPr/>
            <p:nvPr/>
          </p:nvSpPr>
          <p:spPr>
            <a:xfrm>
              <a:off x="9352384" y="1805757"/>
              <a:ext cx="2259371" cy="200833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10209535" y="2896822"/>
              <a:ext cx="545071" cy="52879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3" name="Picture 11" descr="C:\Users\Administrator\Desktop\게임제안서\noun_Cat Girl_1943909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9467" y="2896822"/>
              <a:ext cx="338486" cy="440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4" name="Picture 12" descr="C:\Users\Administrator\Desktop\게임제안서\noun_Death_19439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1296" y="2898256"/>
              <a:ext cx="464701" cy="438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" name="Picture 13" descr="C:\Users\Administrator\Desktop\게임제안서\noun_fairy_194391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3218" y="2378724"/>
              <a:ext cx="374342" cy="438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6" name="Picture 14" descr="C:\Users\Administrator\Desktop\게임제안서\noun_princess_1943929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0970" y="2898255"/>
              <a:ext cx="338486" cy="438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7" name="직사각형 226"/>
            <p:cNvSpPr/>
            <p:nvPr/>
          </p:nvSpPr>
          <p:spPr>
            <a:xfrm>
              <a:off x="9351364" y="3804743"/>
              <a:ext cx="2259370" cy="200833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11115916" y="5365112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9494435" y="4375780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10575423" y="4375780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11115916" y="4367681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9494435" y="3877064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10034929" y="3877064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10575423" y="3877064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11115916" y="3868965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10779890" y="4575326"/>
              <a:ext cx="589834" cy="24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이등변 삼각형 236"/>
            <p:cNvSpPr/>
            <p:nvPr/>
          </p:nvSpPr>
          <p:spPr>
            <a:xfrm rot="10800000">
              <a:off x="10923787" y="4628389"/>
              <a:ext cx="302040" cy="143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9959256" y="4295634"/>
              <a:ext cx="545070" cy="52879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10034929" y="4375780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9351364" y="4824426"/>
              <a:ext cx="2259372" cy="9886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9494435" y="5373211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10034929" y="5373211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10575423" y="5373211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9494435" y="4874496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10034929" y="4874496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10575423" y="4874496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11115916" y="4866397"/>
              <a:ext cx="381524" cy="3815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10190331" y="3564988"/>
              <a:ext cx="589834" cy="249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이등변 삼각형 248"/>
            <p:cNvSpPr/>
            <p:nvPr/>
          </p:nvSpPr>
          <p:spPr>
            <a:xfrm>
              <a:off x="10334228" y="3600120"/>
              <a:ext cx="302040" cy="1434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2" name="Picture 13" descr="C:\Users\Administrator\Desktop\게임제안서\noun_fairy_194391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3218" y="1892949"/>
              <a:ext cx="374342" cy="438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51" name="표 2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3786"/>
              </p:ext>
            </p:extLst>
          </p:nvPr>
        </p:nvGraphicFramePr>
        <p:xfrm>
          <a:off x="7964529" y="187886"/>
          <a:ext cx="1681824" cy="150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608"/>
                <a:gridCol w="560608"/>
                <a:gridCol w="560608"/>
              </a:tblGrid>
              <a:tr h="50146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</a:tr>
              <a:tr h="50146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79150" marR="79150" marT="39575" marB="39575"/>
                </a:tc>
              </a:tr>
              <a:tr h="50146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150" marR="79150" marT="39575" marB="39575"/>
                </a:tc>
              </a:tr>
            </a:tbl>
          </a:graphicData>
        </a:graphic>
      </p:graphicFrame>
      <p:pic>
        <p:nvPicPr>
          <p:cNvPr id="137" name="Picture 13" descr="C:\Users\Administrator\Desktop\게임제안서\noun_fairy_194391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86" y="1934558"/>
            <a:ext cx="374342" cy="4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80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95619"/>
              </p:ext>
            </p:extLst>
          </p:nvPr>
        </p:nvGraphicFramePr>
        <p:xfrm>
          <a:off x="362309" y="983578"/>
          <a:ext cx="8376247" cy="1588956"/>
        </p:xfrm>
        <a:graphic>
          <a:graphicData uri="http://schemas.openxmlformats.org/drawingml/2006/table">
            <a:tbl>
              <a:tblPr/>
              <a:tblGrid>
                <a:gridCol w="599795"/>
                <a:gridCol w="283236"/>
                <a:gridCol w="399863"/>
                <a:gridCol w="794444"/>
                <a:gridCol w="794444"/>
                <a:gridCol w="794444"/>
                <a:gridCol w="3021632"/>
                <a:gridCol w="1024649"/>
                <a:gridCol w="663740"/>
              </a:tblGrid>
              <a:tr h="2931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화면 </a:t>
                      </a:r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ID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화면 </a:t>
                      </a:r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ID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1 Depth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2 Depth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3 Depth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Content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유형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데이터타입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25916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effectLst/>
                          <a:latin typeface="돋움"/>
                        </a:rPr>
                        <a:t>Main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effectLst/>
                          <a:latin typeface="돋움"/>
                        </a:rPr>
                        <a:t>0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effectLst/>
                          <a:latin typeface="돋움"/>
                        </a:rPr>
                        <a:t>0.1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effectLst/>
                          <a:latin typeface="돋움"/>
                        </a:rPr>
                        <a:t>0.2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effectLst/>
                          <a:latin typeface="돋움"/>
                        </a:rPr>
                        <a:t>0.3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effectLst/>
                          <a:latin typeface="돋움"/>
                        </a:rPr>
                        <a:t>0.4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effectLst/>
                          <a:latin typeface="돋움"/>
                        </a:rPr>
                        <a:t>0.5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407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5"/>
          <p:cNvSpPr/>
          <p:nvPr/>
        </p:nvSpPr>
        <p:spPr>
          <a:xfrm>
            <a:off x="940966" y="1981301"/>
            <a:ext cx="3226845" cy="33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페이지</a:t>
            </a: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위치</a:t>
            </a: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</a:t>
            </a:r>
            <a:r>
              <a:rPr lang="ko-K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</a:t>
            </a: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위치</a:t>
            </a: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</a:t>
            </a:r>
            <a:r>
              <a:rPr lang="ko-K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역할</a:t>
            </a: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_(</a:t>
            </a:r>
            <a:r>
              <a:rPr lang="ko-K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</a:t>
            </a: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).</a:t>
            </a:r>
            <a:r>
              <a:rPr lang="ko-K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확장자</a:t>
            </a: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sp>
        <p:nvSpPr>
          <p:cNvPr id="528" name="Google Shape;528;p45"/>
          <p:cNvSpPr/>
          <p:nvPr/>
        </p:nvSpPr>
        <p:spPr>
          <a:xfrm>
            <a:off x="1509118" y="2442625"/>
            <a:ext cx="1901161" cy="33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main_nav_btn01_on.png</a:t>
            </a:r>
            <a:endParaRPr/>
          </a:p>
        </p:txBody>
      </p:sp>
      <p:cxnSp>
        <p:nvCxnSpPr>
          <p:cNvPr id="529" name="Google Shape;529;p45"/>
          <p:cNvCxnSpPr/>
          <p:nvPr/>
        </p:nvCxnSpPr>
        <p:spPr>
          <a:xfrm rot="10800000">
            <a:off x="1356196" y="2240262"/>
            <a:ext cx="383977" cy="308074"/>
          </a:xfrm>
          <a:prstGeom prst="straightConnector1">
            <a:avLst/>
          </a:prstGeom>
          <a:noFill/>
          <a:ln w="25400" cap="flat" cmpd="sng">
            <a:solidFill>
              <a:srgbClr val="808080"/>
            </a:solidFill>
            <a:prstDash val="dot"/>
            <a:miter lim="800000"/>
            <a:headEnd type="stealth" w="med" len="med"/>
            <a:tailEnd type="none" w="med" len="med"/>
          </a:ln>
        </p:spPr>
      </p:cxnSp>
      <p:cxnSp>
        <p:nvCxnSpPr>
          <p:cNvPr id="530" name="Google Shape;530;p45"/>
          <p:cNvCxnSpPr/>
          <p:nvPr/>
        </p:nvCxnSpPr>
        <p:spPr>
          <a:xfrm rot="10800000" flipH="1">
            <a:off x="2049364" y="2229100"/>
            <a:ext cx="65857" cy="318120"/>
          </a:xfrm>
          <a:prstGeom prst="straightConnector1">
            <a:avLst/>
          </a:prstGeom>
          <a:noFill/>
          <a:ln w="25400" cap="flat" cmpd="sng">
            <a:solidFill>
              <a:srgbClr val="808080"/>
            </a:solidFill>
            <a:prstDash val="dot"/>
            <a:miter lim="800000"/>
            <a:headEnd type="stealth" w="med" len="med"/>
            <a:tailEnd type="none" w="med" len="med"/>
          </a:ln>
        </p:spPr>
      </p:cxnSp>
      <p:cxnSp>
        <p:nvCxnSpPr>
          <p:cNvPr id="531" name="Google Shape;531;p45"/>
          <p:cNvCxnSpPr/>
          <p:nvPr/>
        </p:nvCxnSpPr>
        <p:spPr>
          <a:xfrm rot="10800000" flipH="1">
            <a:off x="2454549" y="2229100"/>
            <a:ext cx="161850" cy="319236"/>
          </a:xfrm>
          <a:prstGeom prst="straightConnector1">
            <a:avLst/>
          </a:prstGeom>
          <a:noFill/>
          <a:ln w="25400" cap="flat" cmpd="sng">
            <a:solidFill>
              <a:srgbClr val="808080"/>
            </a:solidFill>
            <a:prstDash val="dot"/>
            <a:miter lim="800000"/>
            <a:headEnd type="stealth" w="med" len="med"/>
            <a:tailEnd type="none" w="med" len="med"/>
          </a:ln>
        </p:spPr>
      </p:cxnSp>
      <p:cxnSp>
        <p:nvCxnSpPr>
          <p:cNvPr id="532" name="Google Shape;532;p45"/>
          <p:cNvCxnSpPr/>
          <p:nvPr/>
        </p:nvCxnSpPr>
        <p:spPr>
          <a:xfrm rot="10800000" flipH="1">
            <a:off x="2802806" y="2231332"/>
            <a:ext cx="243334" cy="317004"/>
          </a:xfrm>
          <a:prstGeom prst="straightConnector1">
            <a:avLst/>
          </a:prstGeom>
          <a:noFill/>
          <a:ln w="25400" cap="flat" cmpd="sng">
            <a:solidFill>
              <a:srgbClr val="808080"/>
            </a:solidFill>
            <a:prstDash val="dot"/>
            <a:miter lim="800000"/>
            <a:headEnd type="stealth" w="med" len="med"/>
            <a:tailEnd type="none" w="med" len="med"/>
          </a:ln>
        </p:spPr>
      </p:cxnSp>
      <p:cxnSp>
        <p:nvCxnSpPr>
          <p:cNvPr id="533" name="Google Shape;533;p45"/>
          <p:cNvCxnSpPr/>
          <p:nvPr/>
        </p:nvCxnSpPr>
        <p:spPr>
          <a:xfrm rot="10800000" flipH="1">
            <a:off x="3053953" y="2195613"/>
            <a:ext cx="420812" cy="352723"/>
          </a:xfrm>
          <a:prstGeom prst="straightConnector1">
            <a:avLst/>
          </a:prstGeom>
          <a:noFill/>
          <a:ln w="25400" cap="flat" cmpd="sng">
            <a:solidFill>
              <a:srgbClr val="808080"/>
            </a:solidFill>
            <a:prstDash val="dot"/>
            <a:miter lim="800000"/>
            <a:headEnd type="stealth" w="med" len="med"/>
            <a:tailEnd type="none" w="med" len="med"/>
          </a:ln>
        </p:spPr>
      </p:cxnSp>
      <p:sp>
        <p:nvSpPr>
          <p:cNvPr id="534" name="Google Shape;534;p45"/>
          <p:cNvSpPr/>
          <p:nvPr/>
        </p:nvSpPr>
        <p:spPr>
          <a:xfrm>
            <a:off x="937617" y="2934463"/>
            <a:ext cx="3204403" cy="33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페이지</a:t>
            </a: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 </a:t>
            </a:r>
            <a:r>
              <a:rPr lang="ko-K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네비게이션바</a:t>
            </a: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</a:t>
            </a:r>
            <a:r>
              <a:rPr lang="ko-K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버튼</a:t>
            </a: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01_on.png</a:t>
            </a:r>
            <a:endParaRPr/>
          </a:p>
        </p:txBody>
      </p:sp>
      <p:cxnSp>
        <p:nvCxnSpPr>
          <p:cNvPr id="535" name="Google Shape;535;p45"/>
          <p:cNvCxnSpPr/>
          <p:nvPr/>
        </p:nvCxnSpPr>
        <p:spPr>
          <a:xfrm rot="10800000" flipH="1">
            <a:off x="1509117" y="2740325"/>
            <a:ext cx="224359" cy="227707"/>
          </a:xfrm>
          <a:prstGeom prst="straightConnector1">
            <a:avLst/>
          </a:prstGeom>
          <a:noFill/>
          <a:ln w="25400" cap="flat" cmpd="sng">
            <a:solidFill>
              <a:srgbClr val="808080"/>
            </a:solidFill>
            <a:prstDash val="dot"/>
            <a:miter lim="800000"/>
            <a:headEnd type="stealth" w="med" len="med"/>
            <a:tailEnd type="none" w="med" len="med"/>
          </a:ln>
        </p:spPr>
      </p:cxnSp>
      <p:cxnSp>
        <p:nvCxnSpPr>
          <p:cNvPr id="536" name="Google Shape;536;p45"/>
          <p:cNvCxnSpPr/>
          <p:nvPr/>
        </p:nvCxnSpPr>
        <p:spPr>
          <a:xfrm rot="10800000">
            <a:off x="2035969" y="2738092"/>
            <a:ext cx="195337" cy="228824"/>
          </a:xfrm>
          <a:prstGeom prst="straightConnector1">
            <a:avLst/>
          </a:prstGeom>
          <a:noFill/>
          <a:ln w="25400" cap="flat" cmpd="sng">
            <a:solidFill>
              <a:srgbClr val="808080"/>
            </a:solidFill>
            <a:prstDash val="dot"/>
            <a:miter lim="800000"/>
            <a:headEnd type="stealth" w="med" len="med"/>
            <a:tailEnd type="none" w="med" len="med"/>
          </a:ln>
        </p:spPr>
      </p:cxnSp>
      <p:cxnSp>
        <p:nvCxnSpPr>
          <p:cNvPr id="537" name="Google Shape;537;p45"/>
          <p:cNvCxnSpPr/>
          <p:nvPr/>
        </p:nvCxnSpPr>
        <p:spPr>
          <a:xfrm rot="10800000">
            <a:off x="2460129" y="2715768"/>
            <a:ext cx="397371" cy="251148"/>
          </a:xfrm>
          <a:prstGeom prst="straightConnector1">
            <a:avLst/>
          </a:prstGeom>
          <a:noFill/>
          <a:ln w="25400" cap="flat" cmpd="sng">
            <a:solidFill>
              <a:srgbClr val="808080"/>
            </a:solidFill>
            <a:prstDash val="dot"/>
            <a:miter lim="800000"/>
            <a:headEnd type="stealth" w="med" len="med"/>
            <a:tailEnd type="none" w="med" len="med"/>
          </a:ln>
        </p:spPr>
      </p:cxnSp>
      <p:cxnSp>
        <p:nvCxnSpPr>
          <p:cNvPr id="538" name="Google Shape;538;p45"/>
          <p:cNvCxnSpPr/>
          <p:nvPr/>
        </p:nvCxnSpPr>
        <p:spPr>
          <a:xfrm rot="10800000">
            <a:off x="2860850" y="2739209"/>
            <a:ext cx="501178" cy="312539"/>
          </a:xfrm>
          <a:prstGeom prst="straightConnector1">
            <a:avLst/>
          </a:prstGeom>
          <a:noFill/>
          <a:ln w="25400" cap="flat" cmpd="sng">
            <a:solidFill>
              <a:srgbClr val="808080"/>
            </a:solidFill>
            <a:prstDash val="dot"/>
            <a:miter lim="800000"/>
            <a:headEnd type="stealth" w="med" len="med"/>
            <a:tailEnd type="none" w="med" len="med"/>
          </a:ln>
        </p:spPr>
      </p:cxnSp>
      <p:cxnSp>
        <p:nvCxnSpPr>
          <p:cNvPr id="539" name="Google Shape;539;p45"/>
          <p:cNvCxnSpPr/>
          <p:nvPr/>
        </p:nvCxnSpPr>
        <p:spPr>
          <a:xfrm rot="10800000">
            <a:off x="3076278" y="2715768"/>
            <a:ext cx="511225" cy="332631"/>
          </a:xfrm>
          <a:prstGeom prst="straightConnector1">
            <a:avLst/>
          </a:prstGeom>
          <a:noFill/>
          <a:ln w="25400" cap="flat" cmpd="sng">
            <a:solidFill>
              <a:srgbClr val="808080"/>
            </a:solidFill>
            <a:prstDash val="dot"/>
            <a:miter lim="800000"/>
            <a:headEnd type="stealth" w="med" len="med"/>
            <a:tailEnd type="none" w="med" len="med"/>
          </a:ln>
        </p:spPr>
      </p:cxnSp>
      <p:graphicFrame>
        <p:nvGraphicFramePr>
          <p:cNvPr id="540" name="Google Shape;540;p45"/>
          <p:cNvGraphicFramePr/>
          <p:nvPr>
            <p:extLst>
              <p:ext uri="{D42A27DB-BD31-4B8C-83A1-F6EECF244321}">
                <p14:modId xmlns:p14="http://schemas.microsoft.com/office/powerpoint/2010/main" val="2332835566"/>
              </p:ext>
            </p:extLst>
          </p:nvPr>
        </p:nvGraphicFramePr>
        <p:xfrm>
          <a:off x="223243" y="3929069"/>
          <a:ext cx="8635025" cy="2546350"/>
        </p:xfrm>
        <a:graphic>
          <a:graphicData uri="http://schemas.openxmlformats.org/drawingml/2006/table">
            <a:tbl>
              <a:tblPr/>
              <a:tblGrid>
                <a:gridCol w="1326450"/>
                <a:gridCol w="1039750"/>
                <a:gridCol w="1326450"/>
                <a:gridCol w="1039750"/>
                <a:gridCol w="1039750"/>
                <a:gridCol w="1039750"/>
                <a:gridCol w="540400"/>
                <a:gridCol w="558075"/>
                <a:gridCol w="724650"/>
              </a:tblGrid>
              <a:tr h="3674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ym typeface="Arial"/>
                        </a:rPr>
                        <a:t>페이지</a:t>
                      </a:r>
                      <a:r>
                        <a:rPr lang="ko-KR" sz="120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200" u="none" strike="noStrike" cap="none" dirty="0">
                          <a:sym typeface="Arial"/>
                        </a:rPr>
                        <a:t>위치</a:t>
                      </a:r>
                      <a:endParaRPr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세부</a:t>
                      </a:r>
                      <a:r>
                        <a:rPr lang="ko-KR" sz="1200" u="none" strike="noStrike" cap="none">
                          <a:sym typeface="Gill Sans"/>
                        </a:rPr>
                        <a:t> </a:t>
                      </a:r>
                      <a:r>
                        <a:rPr lang="ko-KR" sz="1200" u="none" strike="noStrike" cap="none">
                          <a:sym typeface="Arial"/>
                        </a:rPr>
                        <a:t>위치</a:t>
                      </a:r>
                      <a:endParaRPr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컨포넌트 타입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기능</a:t>
                      </a:r>
                      <a:endParaRPr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 err="1">
                          <a:sym typeface="Arial"/>
                        </a:rPr>
                        <a:t>확장자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메인페이지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main</a:t>
                      </a:r>
                      <a:endParaRPr/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네비게이션바</a:t>
                      </a:r>
                      <a:endParaRPr/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nav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버튼</a:t>
                      </a:r>
                      <a:endParaRPr/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btn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온</a:t>
                      </a:r>
                      <a:endParaRPr/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on</a:t>
                      </a:r>
                      <a:endParaRPr/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png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컨텐츠페이지</a:t>
                      </a:r>
                      <a:endParaRPr/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cont</a:t>
                      </a:r>
                      <a:endParaRPr/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탭바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tab</a:t>
                      </a:r>
                      <a:endParaRPr/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탭 아이콘</a:t>
                      </a:r>
                      <a:endParaRPr/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ticon</a:t>
                      </a:r>
                      <a:endParaRPr/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오프</a:t>
                      </a:r>
                      <a:endParaRPr/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off</a:t>
                      </a:r>
                      <a:endParaRPr/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jpeg</a:t>
                      </a:r>
                      <a:endParaRPr/>
                    </a:p>
                  </a:txBody>
                  <a:tcPr marL="35725" marR="35725" marT="35725" marB="35725" anchor="ctr"/>
                </a:tc>
              </a:tr>
              <a:tr h="341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</a:tbl>
          </a:graphicData>
        </a:graphic>
      </p:graphicFrame>
      <p:sp>
        <p:nvSpPr>
          <p:cNvPr id="541" name="Google Shape;541;p45"/>
          <p:cNvSpPr/>
          <p:nvPr/>
        </p:nvSpPr>
        <p:spPr>
          <a:xfrm>
            <a:off x="222127" y="1583910"/>
            <a:ext cx="4215928" cy="1867421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2" name="Google Shape;542;p45"/>
          <p:cNvSpPr/>
          <p:nvPr/>
        </p:nvSpPr>
        <p:spPr>
          <a:xfrm>
            <a:off x="326630" y="1571612"/>
            <a:ext cx="530594" cy="41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Rule</a:t>
            </a: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</a:t>
            </a:r>
            <a:endParaRPr/>
          </a:p>
        </p:txBody>
      </p:sp>
      <p:sp>
        <p:nvSpPr>
          <p:cNvPr id="543" name="Google Shape;543;p45"/>
          <p:cNvSpPr/>
          <p:nvPr/>
        </p:nvSpPr>
        <p:spPr>
          <a:xfrm>
            <a:off x="4816451" y="1829496"/>
            <a:ext cx="3605154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필요시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‘_’ </a:t>
            </a: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구분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없이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숫자로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순서를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표시한다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숫자는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2</a:t>
            </a: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자리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수로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기입한다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‘-’ </a:t>
            </a: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표기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대신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‘_’</a:t>
            </a: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통일한다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/>
          </a:p>
        </p:txBody>
      </p:sp>
      <p:sp>
        <p:nvSpPr>
          <p:cNvPr id="544" name="Google Shape;544;p45"/>
          <p:cNvSpPr/>
          <p:nvPr/>
        </p:nvSpPr>
        <p:spPr>
          <a:xfrm>
            <a:off x="4652367" y="1583910"/>
            <a:ext cx="4214813" cy="1867421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p45"/>
          <p:cNvSpPr txBox="1"/>
          <p:nvPr/>
        </p:nvSpPr>
        <p:spPr>
          <a:xfrm>
            <a:off x="179512" y="764704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Naming Rules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954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388" y="-27384"/>
            <a:ext cx="90281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목</a:t>
            </a:r>
            <a:r>
              <a:rPr lang="ko-KR" altLang="en-US" sz="2800" b="1" dirty="0"/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179768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1" name="Google Shape;551;p46"/>
          <p:cNvGraphicFramePr/>
          <p:nvPr>
            <p:extLst>
              <p:ext uri="{D42A27DB-BD31-4B8C-83A1-F6EECF244321}">
                <p14:modId xmlns:p14="http://schemas.microsoft.com/office/powerpoint/2010/main" val="4129006941"/>
              </p:ext>
            </p:extLst>
          </p:nvPr>
        </p:nvGraphicFramePr>
        <p:xfrm>
          <a:off x="210473" y="4792980"/>
          <a:ext cx="2660200" cy="1698594"/>
        </p:xfrm>
        <a:graphic>
          <a:graphicData uri="http://schemas.openxmlformats.org/drawingml/2006/table">
            <a:tbl>
              <a:tblPr/>
              <a:tblGrid>
                <a:gridCol w="354950"/>
                <a:gridCol w="1401950"/>
                <a:gridCol w="903300"/>
              </a:tblGrid>
              <a:tr h="206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Screen No 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sz="900" u="none" strike="noStrike" cap="none" dirty="0">
                          <a:sym typeface="Gill Sans"/>
                        </a:rPr>
                        <a:t>No</a:t>
                      </a:r>
                      <a:endParaRPr sz="1200"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sz="900" u="none" strike="noStrike" cap="none" dirty="0"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sz="900" u="none" strike="noStrike" cap="none" dirty="0" err="1">
                          <a:sym typeface="Gill Sans"/>
                        </a:rPr>
                        <a:t>컨포넌트</a:t>
                      </a:r>
                      <a:r>
                        <a:rPr lang="ko-KR" sz="900" u="none" strike="noStrike" cap="none" dirty="0">
                          <a:sym typeface="Gill Sans"/>
                        </a:rPr>
                        <a:t> 타입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301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①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②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③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④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⑤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</a:tbl>
          </a:graphicData>
        </a:graphic>
      </p:graphicFrame>
      <p:cxnSp>
        <p:nvCxnSpPr>
          <p:cNvPr id="555" name="Google Shape;555;p46"/>
          <p:cNvCxnSpPr/>
          <p:nvPr/>
        </p:nvCxnSpPr>
        <p:spPr>
          <a:xfrm flipH="1">
            <a:off x="5760720" y="2980155"/>
            <a:ext cx="96012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stealth" w="med" len="med"/>
            <a:tailEnd type="none" w="med" len="med"/>
          </a:ln>
        </p:spPr>
      </p:cxnSp>
      <p:grpSp>
        <p:nvGrpSpPr>
          <p:cNvPr id="4" name="그룹 3"/>
          <p:cNvGrpSpPr/>
          <p:nvPr/>
        </p:nvGrpSpPr>
        <p:grpSpPr>
          <a:xfrm>
            <a:off x="569178" y="1246737"/>
            <a:ext cx="1846362" cy="3470019"/>
            <a:chOff x="371058" y="1246737"/>
            <a:chExt cx="1846362" cy="3470019"/>
          </a:xfrm>
        </p:grpSpPr>
        <p:sp>
          <p:nvSpPr>
            <p:cNvPr id="13" name="Display"/>
            <p:cNvSpPr>
              <a:spLocks/>
            </p:cNvSpPr>
            <p:nvPr/>
          </p:nvSpPr>
          <p:spPr bwMode="auto">
            <a:xfrm>
              <a:off x="371058" y="1354169"/>
              <a:ext cx="1846362" cy="3362587"/>
            </a:xfrm>
            <a:prstGeom prst="rect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73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14" name="Group 21"/>
            <p:cNvGrpSpPr/>
            <p:nvPr/>
          </p:nvGrpSpPr>
          <p:grpSpPr>
            <a:xfrm>
              <a:off x="371058" y="1246737"/>
              <a:ext cx="1846362" cy="98473"/>
              <a:chOff x="694158" y="1141996"/>
              <a:chExt cx="2014342" cy="107432"/>
            </a:xfrm>
          </p:grpSpPr>
          <p:sp>
            <p:nvSpPr>
              <p:cNvPr id="15" name="Display"/>
              <p:cNvSpPr>
                <a:spLocks/>
              </p:cNvSpPr>
              <p:nvPr/>
            </p:nvSpPr>
            <p:spPr bwMode="auto">
              <a:xfrm>
                <a:off x="694158" y="1141996"/>
                <a:ext cx="2014342" cy="107431"/>
              </a:xfrm>
              <a:prstGeom prst="rect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731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pic>
            <p:nvPicPr>
              <p:cNvPr id="16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94158" y="1141997"/>
                <a:ext cx="2014342" cy="1074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6" name="그룹 5"/>
          <p:cNvGrpSpPr/>
          <p:nvPr/>
        </p:nvGrpSpPr>
        <p:grpSpPr>
          <a:xfrm>
            <a:off x="3715524" y="1246737"/>
            <a:ext cx="1846362" cy="3470019"/>
            <a:chOff x="3707904" y="1246737"/>
            <a:chExt cx="1846362" cy="3470019"/>
          </a:xfrm>
        </p:grpSpPr>
        <p:sp>
          <p:nvSpPr>
            <p:cNvPr id="18" name="Display"/>
            <p:cNvSpPr>
              <a:spLocks/>
            </p:cNvSpPr>
            <p:nvPr/>
          </p:nvSpPr>
          <p:spPr bwMode="auto">
            <a:xfrm>
              <a:off x="3707904" y="1354169"/>
              <a:ext cx="1846362" cy="3362587"/>
            </a:xfrm>
            <a:prstGeom prst="rect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73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19" name="Group 21"/>
            <p:cNvGrpSpPr/>
            <p:nvPr/>
          </p:nvGrpSpPr>
          <p:grpSpPr>
            <a:xfrm>
              <a:off x="3707904" y="1246737"/>
              <a:ext cx="1846362" cy="98473"/>
              <a:chOff x="694158" y="1141996"/>
              <a:chExt cx="2014342" cy="107432"/>
            </a:xfrm>
          </p:grpSpPr>
          <p:sp>
            <p:nvSpPr>
              <p:cNvPr id="20" name="Display"/>
              <p:cNvSpPr>
                <a:spLocks/>
              </p:cNvSpPr>
              <p:nvPr/>
            </p:nvSpPr>
            <p:spPr bwMode="auto">
              <a:xfrm>
                <a:off x="694158" y="1141996"/>
                <a:ext cx="2014342" cy="107431"/>
              </a:xfrm>
              <a:prstGeom prst="rect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731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pic>
            <p:nvPicPr>
              <p:cNvPr id="21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94158" y="1141997"/>
                <a:ext cx="2014342" cy="1074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5" name="그룹 4"/>
          <p:cNvGrpSpPr/>
          <p:nvPr/>
        </p:nvGrpSpPr>
        <p:grpSpPr>
          <a:xfrm>
            <a:off x="6705188" y="1246737"/>
            <a:ext cx="1846362" cy="3470019"/>
            <a:chOff x="6804248" y="1246737"/>
            <a:chExt cx="1846362" cy="3470019"/>
          </a:xfrm>
        </p:grpSpPr>
        <p:sp>
          <p:nvSpPr>
            <p:cNvPr id="22" name="Display"/>
            <p:cNvSpPr>
              <a:spLocks/>
            </p:cNvSpPr>
            <p:nvPr/>
          </p:nvSpPr>
          <p:spPr bwMode="auto">
            <a:xfrm>
              <a:off x="6804248" y="1354169"/>
              <a:ext cx="1846362" cy="3362587"/>
            </a:xfrm>
            <a:prstGeom prst="rect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73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23" name="Group 21"/>
            <p:cNvGrpSpPr/>
            <p:nvPr/>
          </p:nvGrpSpPr>
          <p:grpSpPr>
            <a:xfrm>
              <a:off x="6804248" y="1246737"/>
              <a:ext cx="1846362" cy="98473"/>
              <a:chOff x="694158" y="1141996"/>
              <a:chExt cx="2014342" cy="107432"/>
            </a:xfrm>
          </p:grpSpPr>
          <p:sp>
            <p:nvSpPr>
              <p:cNvPr id="24" name="Display"/>
              <p:cNvSpPr>
                <a:spLocks/>
              </p:cNvSpPr>
              <p:nvPr/>
            </p:nvSpPr>
            <p:spPr bwMode="auto">
              <a:xfrm>
                <a:off x="694158" y="1141996"/>
                <a:ext cx="2014342" cy="107431"/>
              </a:xfrm>
              <a:prstGeom prst="rect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731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pic>
            <p:nvPicPr>
              <p:cNvPr id="25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94158" y="1141997"/>
                <a:ext cx="2014342" cy="1074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cxnSp>
        <p:nvCxnSpPr>
          <p:cNvPr id="26" name="Google Shape;555;p46"/>
          <p:cNvCxnSpPr/>
          <p:nvPr/>
        </p:nvCxnSpPr>
        <p:spPr>
          <a:xfrm flipH="1">
            <a:off x="2613308" y="2980155"/>
            <a:ext cx="1052795" cy="1117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stealth" w="med" len="med"/>
            <a:tailEnd type="none" w="med" len="med"/>
          </a:ln>
        </p:spPr>
      </p:cxnSp>
      <p:graphicFrame>
        <p:nvGraphicFramePr>
          <p:cNvPr id="30" name="Google Shape;551;p46"/>
          <p:cNvGraphicFramePr/>
          <p:nvPr>
            <p:extLst>
              <p:ext uri="{D42A27DB-BD31-4B8C-83A1-F6EECF244321}">
                <p14:modId xmlns:p14="http://schemas.microsoft.com/office/powerpoint/2010/main" val="2151079025"/>
              </p:ext>
            </p:extLst>
          </p:nvPr>
        </p:nvGraphicFramePr>
        <p:xfrm>
          <a:off x="3256424" y="4792980"/>
          <a:ext cx="2660200" cy="1698594"/>
        </p:xfrm>
        <a:graphic>
          <a:graphicData uri="http://schemas.openxmlformats.org/drawingml/2006/table">
            <a:tbl>
              <a:tblPr/>
              <a:tblGrid>
                <a:gridCol w="354950"/>
                <a:gridCol w="1401950"/>
                <a:gridCol w="903300"/>
              </a:tblGrid>
              <a:tr h="206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Screen No 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sz="900" u="none" strike="noStrike" cap="none" dirty="0">
                          <a:sym typeface="Gill Sans"/>
                        </a:rPr>
                        <a:t>No</a:t>
                      </a:r>
                      <a:endParaRPr sz="1200"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sz="900" u="none" strike="noStrike" cap="none" dirty="0"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sz="900" u="none" strike="noStrike" cap="none" dirty="0" err="1">
                          <a:sym typeface="Gill Sans"/>
                        </a:rPr>
                        <a:t>컨포넌트</a:t>
                      </a:r>
                      <a:r>
                        <a:rPr lang="ko-KR" sz="900" u="none" strike="noStrike" cap="none" dirty="0">
                          <a:sym typeface="Gill Sans"/>
                        </a:rPr>
                        <a:t> 타입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301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①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②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③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④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⑤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</a:tbl>
          </a:graphicData>
        </a:graphic>
      </p:graphicFrame>
      <p:graphicFrame>
        <p:nvGraphicFramePr>
          <p:cNvPr id="31" name="Google Shape;551;p46"/>
          <p:cNvGraphicFramePr/>
          <p:nvPr>
            <p:extLst>
              <p:ext uri="{D42A27DB-BD31-4B8C-83A1-F6EECF244321}">
                <p14:modId xmlns:p14="http://schemas.microsoft.com/office/powerpoint/2010/main" val="3401877225"/>
              </p:ext>
            </p:extLst>
          </p:nvPr>
        </p:nvGraphicFramePr>
        <p:xfrm>
          <a:off x="6208752" y="4792980"/>
          <a:ext cx="2660200" cy="1698594"/>
        </p:xfrm>
        <a:graphic>
          <a:graphicData uri="http://schemas.openxmlformats.org/drawingml/2006/table">
            <a:tbl>
              <a:tblPr/>
              <a:tblGrid>
                <a:gridCol w="354950"/>
                <a:gridCol w="1401950"/>
                <a:gridCol w="903300"/>
              </a:tblGrid>
              <a:tr h="206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Screen No 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sz="900" u="none" strike="noStrike" cap="none" dirty="0">
                          <a:sym typeface="Gill Sans"/>
                        </a:rPr>
                        <a:t>No</a:t>
                      </a:r>
                      <a:endParaRPr sz="1200"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sz="900" u="none" strike="noStrike" cap="none" dirty="0"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sz="900" u="none" strike="noStrike" cap="none" dirty="0" err="1">
                          <a:sym typeface="Gill Sans"/>
                        </a:rPr>
                        <a:t>컨포넌트</a:t>
                      </a:r>
                      <a:r>
                        <a:rPr lang="ko-KR" sz="900" u="none" strike="noStrike" cap="none" dirty="0">
                          <a:sym typeface="Gill Sans"/>
                        </a:rPr>
                        <a:t> 타입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301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①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②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③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④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⑤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</a:tbl>
          </a:graphicData>
        </a:graphic>
      </p:graphicFrame>
      <p:graphicFrame>
        <p:nvGraphicFramePr>
          <p:cNvPr id="33" name="Google Shape;564;p47"/>
          <p:cNvGraphicFramePr/>
          <p:nvPr>
            <p:extLst>
              <p:ext uri="{D42A27DB-BD31-4B8C-83A1-F6EECF244321}">
                <p14:modId xmlns:p14="http://schemas.microsoft.com/office/powerpoint/2010/main" val="2448935455"/>
              </p:ext>
            </p:extLst>
          </p:nvPr>
        </p:nvGraphicFramePr>
        <p:xfrm>
          <a:off x="159703" y="708660"/>
          <a:ext cx="8694737" cy="419100"/>
        </p:xfrm>
        <a:graphic>
          <a:graphicData uri="http://schemas.openxmlformats.org/drawingml/2006/table">
            <a:tbl>
              <a:tblPr/>
              <a:tblGrid>
                <a:gridCol w="568673"/>
                <a:gridCol w="1557624"/>
                <a:gridCol w="550875"/>
                <a:gridCol w="6017565"/>
              </a:tblGrid>
              <a:tr h="1746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ID</a:t>
                      </a:r>
                      <a:endParaRPr sz="8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57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err="1" smtClean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271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1" name="Google Shape;551;p46"/>
          <p:cNvGraphicFramePr/>
          <p:nvPr>
            <p:extLst>
              <p:ext uri="{D42A27DB-BD31-4B8C-83A1-F6EECF244321}">
                <p14:modId xmlns:p14="http://schemas.microsoft.com/office/powerpoint/2010/main" val="3555282212"/>
              </p:ext>
            </p:extLst>
          </p:nvPr>
        </p:nvGraphicFramePr>
        <p:xfrm>
          <a:off x="210473" y="4792980"/>
          <a:ext cx="2660200" cy="1698594"/>
        </p:xfrm>
        <a:graphic>
          <a:graphicData uri="http://schemas.openxmlformats.org/drawingml/2006/table">
            <a:tbl>
              <a:tblPr/>
              <a:tblGrid>
                <a:gridCol w="354950"/>
                <a:gridCol w="1401950"/>
                <a:gridCol w="903300"/>
              </a:tblGrid>
              <a:tr h="206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Screen No 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sz="900" u="none" strike="noStrike" cap="none" dirty="0">
                          <a:sym typeface="Gill Sans"/>
                        </a:rPr>
                        <a:t>No</a:t>
                      </a:r>
                      <a:endParaRPr sz="1200"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sz="900" u="none" strike="noStrike" cap="none" dirty="0"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sz="900" u="none" strike="noStrike" cap="none" dirty="0" err="1">
                          <a:sym typeface="Gill Sans"/>
                        </a:rPr>
                        <a:t>컨포넌트</a:t>
                      </a:r>
                      <a:r>
                        <a:rPr lang="ko-KR" sz="900" u="none" strike="noStrike" cap="none" dirty="0">
                          <a:sym typeface="Gill Sans"/>
                        </a:rPr>
                        <a:t> 타입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301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①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②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③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④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⑤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569178" y="1246737"/>
            <a:ext cx="1846362" cy="3470019"/>
            <a:chOff x="371058" y="1246737"/>
            <a:chExt cx="1846362" cy="3470019"/>
          </a:xfrm>
        </p:grpSpPr>
        <p:sp>
          <p:nvSpPr>
            <p:cNvPr id="13" name="Display"/>
            <p:cNvSpPr>
              <a:spLocks/>
            </p:cNvSpPr>
            <p:nvPr/>
          </p:nvSpPr>
          <p:spPr bwMode="auto">
            <a:xfrm>
              <a:off x="371058" y="1354169"/>
              <a:ext cx="1846362" cy="3362587"/>
            </a:xfrm>
            <a:prstGeom prst="rect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73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14" name="Group 21"/>
            <p:cNvGrpSpPr/>
            <p:nvPr/>
          </p:nvGrpSpPr>
          <p:grpSpPr>
            <a:xfrm>
              <a:off x="371058" y="1246737"/>
              <a:ext cx="1846362" cy="98473"/>
              <a:chOff x="694158" y="1141996"/>
              <a:chExt cx="2014342" cy="107432"/>
            </a:xfrm>
          </p:grpSpPr>
          <p:sp>
            <p:nvSpPr>
              <p:cNvPr id="15" name="Display"/>
              <p:cNvSpPr>
                <a:spLocks/>
              </p:cNvSpPr>
              <p:nvPr/>
            </p:nvSpPr>
            <p:spPr bwMode="auto">
              <a:xfrm>
                <a:off x="694158" y="1141996"/>
                <a:ext cx="2014342" cy="107431"/>
              </a:xfrm>
              <a:prstGeom prst="rect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731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pic>
            <p:nvPicPr>
              <p:cNvPr id="16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94158" y="1141997"/>
                <a:ext cx="2014342" cy="1074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6" name="그룹 5"/>
          <p:cNvGrpSpPr/>
          <p:nvPr/>
        </p:nvGrpSpPr>
        <p:grpSpPr>
          <a:xfrm>
            <a:off x="3715524" y="1246737"/>
            <a:ext cx="1846362" cy="3470019"/>
            <a:chOff x="3707904" y="1246737"/>
            <a:chExt cx="1846362" cy="3470019"/>
          </a:xfrm>
        </p:grpSpPr>
        <p:sp>
          <p:nvSpPr>
            <p:cNvPr id="18" name="Display"/>
            <p:cNvSpPr>
              <a:spLocks/>
            </p:cNvSpPr>
            <p:nvPr/>
          </p:nvSpPr>
          <p:spPr bwMode="auto">
            <a:xfrm>
              <a:off x="3707904" y="1354169"/>
              <a:ext cx="1846362" cy="3362587"/>
            </a:xfrm>
            <a:prstGeom prst="rect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73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19" name="Group 21"/>
            <p:cNvGrpSpPr/>
            <p:nvPr/>
          </p:nvGrpSpPr>
          <p:grpSpPr>
            <a:xfrm>
              <a:off x="3707904" y="1246737"/>
              <a:ext cx="1846362" cy="98473"/>
              <a:chOff x="694158" y="1141996"/>
              <a:chExt cx="2014342" cy="107432"/>
            </a:xfrm>
          </p:grpSpPr>
          <p:sp>
            <p:nvSpPr>
              <p:cNvPr id="20" name="Display"/>
              <p:cNvSpPr>
                <a:spLocks/>
              </p:cNvSpPr>
              <p:nvPr/>
            </p:nvSpPr>
            <p:spPr bwMode="auto">
              <a:xfrm>
                <a:off x="694158" y="1141996"/>
                <a:ext cx="2014342" cy="107431"/>
              </a:xfrm>
              <a:prstGeom prst="rect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731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pic>
            <p:nvPicPr>
              <p:cNvPr id="21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94158" y="1141997"/>
                <a:ext cx="2014342" cy="1074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5" name="그룹 4"/>
          <p:cNvGrpSpPr/>
          <p:nvPr/>
        </p:nvGrpSpPr>
        <p:grpSpPr>
          <a:xfrm>
            <a:off x="6705188" y="1246737"/>
            <a:ext cx="1846362" cy="3470019"/>
            <a:chOff x="6804248" y="1246737"/>
            <a:chExt cx="1846362" cy="3470019"/>
          </a:xfrm>
        </p:grpSpPr>
        <p:sp>
          <p:nvSpPr>
            <p:cNvPr id="22" name="Display"/>
            <p:cNvSpPr>
              <a:spLocks/>
            </p:cNvSpPr>
            <p:nvPr/>
          </p:nvSpPr>
          <p:spPr bwMode="auto">
            <a:xfrm>
              <a:off x="6804248" y="1354169"/>
              <a:ext cx="1846362" cy="3362587"/>
            </a:xfrm>
            <a:prstGeom prst="rect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73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23" name="Group 21"/>
            <p:cNvGrpSpPr/>
            <p:nvPr/>
          </p:nvGrpSpPr>
          <p:grpSpPr>
            <a:xfrm>
              <a:off x="6804248" y="1246737"/>
              <a:ext cx="1846362" cy="98473"/>
              <a:chOff x="694158" y="1141996"/>
              <a:chExt cx="2014342" cy="107432"/>
            </a:xfrm>
          </p:grpSpPr>
          <p:sp>
            <p:nvSpPr>
              <p:cNvPr id="24" name="Display"/>
              <p:cNvSpPr>
                <a:spLocks/>
              </p:cNvSpPr>
              <p:nvPr/>
            </p:nvSpPr>
            <p:spPr bwMode="auto">
              <a:xfrm>
                <a:off x="694158" y="1141996"/>
                <a:ext cx="2014342" cy="107431"/>
              </a:xfrm>
              <a:prstGeom prst="rect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731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pic>
            <p:nvPicPr>
              <p:cNvPr id="25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94158" y="1141997"/>
                <a:ext cx="2014342" cy="1074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aphicFrame>
        <p:nvGraphicFramePr>
          <p:cNvPr id="30" name="Google Shape;551;p46"/>
          <p:cNvGraphicFramePr/>
          <p:nvPr>
            <p:extLst>
              <p:ext uri="{D42A27DB-BD31-4B8C-83A1-F6EECF244321}">
                <p14:modId xmlns:p14="http://schemas.microsoft.com/office/powerpoint/2010/main" val="3519420646"/>
              </p:ext>
            </p:extLst>
          </p:nvPr>
        </p:nvGraphicFramePr>
        <p:xfrm>
          <a:off x="3256424" y="4792980"/>
          <a:ext cx="2660200" cy="1698594"/>
        </p:xfrm>
        <a:graphic>
          <a:graphicData uri="http://schemas.openxmlformats.org/drawingml/2006/table">
            <a:tbl>
              <a:tblPr/>
              <a:tblGrid>
                <a:gridCol w="354950"/>
                <a:gridCol w="1401950"/>
                <a:gridCol w="903300"/>
              </a:tblGrid>
              <a:tr h="206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Screen No 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sz="900" u="none" strike="noStrike" cap="none" dirty="0">
                          <a:sym typeface="Gill Sans"/>
                        </a:rPr>
                        <a:t>No</a:t>
                      </a:r>
                      <a:endParaRPr sz="1200"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sz="900" u="none" strike="noStrike" cap="none" dirty="0"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sz="900" u="none" strike="noStrike" cap="none" dirty="0" err="1">
                          <a:sym typeface="Gill Sans"/>
                        </a:rPr>
                        <a:t>컨포넌트</a:t>
                      </a:r>
                      <a:r>
                        <a:rPr lang="ko-KR" sz="900" u="none" strike="noStrike" cap="none" dirty="0">
                          <a:sym typeface="Gill Sans"/>
                        </a:rPr>
                        <a:t> 타입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301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①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②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③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④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⑤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</a:tbl>
          </a:graphicData>
        </a:graphic>
      </p:graphicFrame>
      <p:graphicFrame>
        <p:nvGraphicFramePr>
          <p:cNvPr id="31" name="Google Shape;551;p46"/>
          <p:cNvGraphicFramePr/>
          <p:nvPr>
            <p:extLst>
              <p:ext uri="{D42A27DB-BD31-4B8C-83A1-F6EECF244321}">
                <p14:modId xmlns:p14="http://schemas.microsoft.com/office/powerpoint/2010/main" val="2496835754"/>
              </p:ext>
            </p:extLst>
          </p:nvPr>
        </p:nvGraphicFramePr>
        <p:xfrm>
          <a:off x="6208752" y="4792980"/>
          <a:ext cx="2660200" cy="1698594"/>
        </p:xfrm>
        <a:graphic>
          <a:graphicData uri="http://schemas.openxmlformats.org/drawingml/2006/table">
            <a:tbl>
              <a:tblPr/>
              <a:tblGrid>
                <a:gridCol w="354950"/>
                <a:gridCol w="1401950"/>
                <a:gridCol w="903300"/>
              </a:tblGrid>
              <a:tr h="206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Screen No 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sz="900" u="none" strike="noStrike" cap="none" dirty="0">
                          <a:sym typeface="Gill Sans"/>
                        </a:rPr>
                        <a:t>No</a:t>
                      </a:r>
                      <a:endParaRPr sz="1200"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sz="900" u="none" strike="noStrike" cap="none" dirty="0"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sz="900" u="none" strike="noStrike" cap="none" dirty="0" err="1">
                          <a:sym typeface="Gill Sans"/>
                        </a:rPr>
                        <a:t>컨포넌트</a:t>
                      </a:r>
                      <a:r>
                        <a:rPr lang="ko-KR" sz="900" u="none" strike="noStrike" cap="none" dirty="0">
                          <a:sym typeface="Gill Sans"/>
                        </a:rPr>
                        <a:t> 타입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301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①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②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③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④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⑤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</a:tbl>
          </a:graphicData>
        </a:graphic>
      </p:graphicFrame>
      <p:graphicFrame>
        <p:nvGraphicFramePr>
          <p:cNvPr id="33" name="Google Shape;564;p47"/>
          <p:cNvGraphicFramePr/>
          <p:nvPr>
            <p:extLst>
              <p:ext uri="{D42A27DB-BD31-4B8C-83A1-F6EECF244321}">
                <p14:modId xmlns:p14="http://schemas.microsoft.com/office/powerpoint/2010/main" val="3945877117"/>
              </p:ext>
            </p:extLst>
          </p:nvPr>
        </p:nvGraphicFramePr>
        <p:xfrm>
          <a:off x="159703" y="708660"/>
          <a:ext cx="8694737" cy="419100"/>
        </p:xfrm>
        <a:graphic>
          <a:graphicData uri="http://schemas.openxmlformats.org/drawingml/2006/table">
            <a:tbl>
              <a:tblPr/>
              <a:tblGrid>
                <a:gridCol w="568673"/>
                <a:gridCol w="1557624"/>
                <a:gridCol w="550875"/>
                <a:gridCol w="6017565"/>
              </a:tblGrid>
              <a:tr h="1746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ID</a:t>
                      </a:r>
                      <a:endParaRPr sz="8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57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err="1" smtClean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34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551;p46"/>
          <p:cNvGraphicFramePr/>
          <p:nvPr>
            <p:extLst>
              <p:ext uri="{D42A27DB-BD31-4B8C-83A1-F6EECF244321}">
                <p14:modId xmlns:p14="http://schemas.microsoft.com/office/powerpoint/2010/main" val="265327371"/>
              </p:ext>
            </p:extLst>
          </p:nvPr>
        </p:nvGraphicFramePr>
        <p:xfrm>
          <a:off x="6616472" y="1434423"/>
          <a:ext cx="1978476" cy="4588225"/>
        </p:xfrm>
        <a:graphic>
          <a:graphicData uri="http://schemas.openxmlformats.org/drawingml/2006/table">
            <a:tbl>
              <a:tblPr/>
              <a:tblGrid>
                <a:gridCol w="352192"/>
                <a:gridCol w="1626284"/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marL="29132" marR="29132" marT="39581" marB="39581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⑤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⑥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⑦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⑧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⑨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한양해서"/>
                          <a:ea typeface="한양해서"/>
                          <a:cs typeface="Arial"/>
                          <a:sym typeface="Arial"/>
                        </a:rPr>
                        <a:t>⑩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  <a:tr h="22477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  <a:tr h="1908958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</a:tr>
            </a:tbl>
          </a:graphicData>
        </a:graphic>
      </p:graphicFrame>
      <p:graphicFrame>
        <p:nvGraphicFramePr>
          <p:cNvPr id="33" name="Google Shape;564;p47"/>
          <p:cNvGraphicFramePr/>
          <p:nvPr>
            <p:extLst>
              <p:ext uri="{D42A27DB-BD31-4B8C-83A1-F6EECF244321}">
                <p14:modId xmlns:p14="http://schemas.microsoft.com/office/powerpoint/2010/main" val="3159055234"/>
              </p:ext>
            </p:extLst>
          </p:nvPr>
        </p:nvGraphicFramePr>
        <p:xfrm>
          <a:off x="159703" y="708660"/>
          <a:ext cx="8694737" cy="419100"/>
        </p:xfrm>
        <a:graphic>
          <a:graphicData uri="http://schemas.openxmlformats.org/drawingml/2006/table">
            <a:tbl>
              <a:tblPr/>
              <a:tblGrid>
                <a:gridCol w="568673"/>
                <a:gridCol w="1557624"/>
                <a:gridCol w="550875"/>
                <a:gridCol w="6017565"/>
              </a:tblGrid>
              <a:tr h="1746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ID</a:t>
                      </a:r>
                      <a:endParaRPr sz="8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57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err="1" smtClean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4" name="아래쪽 화살표 260"/>
          <p:cNvSpPr/>
          <p:nvPr/>
        </p:nvSpPr>
        <p:spPr>
          <a:xfrm>
            <a:off x="7254962" y="5821580"/>
            <a:ext cx="814096" cy="50006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00">
                <a:solidFill>
                  <a:schemeClr val="tx1"/>
                </a:solidFill>
              </a:rPr>
              <a:t>계속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335280" y="1414377"/>
            <a:ext cx="2369820" cy="4453796"/>
            <a:chOff x="371058" y="1246737"/>
            <a:chExt cx="1846362" cy="3470019"/>
          </a:xfrm>
        </p:grpSpPr>
        <p:sp>
          <p:nvSpPr>
            <p:cNvPr id="36" name="Display"/>
            <p:cNvSpPr>
              <a:spLocks/>
            </p:cNvSpPr>
            <p:nvPr/>
          </p:nvSpPr>
          <p:spPr bwMode="auto">
            <a:xfrm>
              <a:off x="371058" y="1354169"/>
              <a:ext cx="1846362" cy="3362587"/>
            </a:xfrm>
            <a:prstGeom prst="rect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73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37" name="Group 21"/>
            <p:cNvGrpSpPr/>
            <p:nvPr/>
          </p:nvGrpSpPr>
          <p:grpSpPr>
            <a:xfrm>
              <a:off x="371058" y="1246737"/>
              <a:ext cx="1846362" cy="98473"/>
              <a:chOff x="694158" y="1141996"/>
              <a:chExt cx="2014342" cy="107432"/>
            </a:xfrm>
          </p:grpSpPr>
          <p:sp>
            <p:nvSpPr>
              <p:cNvPr id="38" name="Display"/>
              <p:cNvSpPr>
                <a:spLocks/>
              </p:cNvSpPr>
              <p:nvPr/>
            </p:nvSpPr>
            <p:spPr bwMode="auto">
              <a:xfrm>
                <a:off x="694158" y="1141996"/>
                <a:ext cx="2014342" cy="107431"/>
              </a:xfrm>
              <a:prstGeom prst="rect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731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pic>
            <p:nvPicPr>
              <p:cNvPr id="39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94158" y="1141997"/>
                <a:ext cx="2014342" cy="1074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40" name="그룹 39"/>
          <p:cNvGrpSpPr/>
          <p:nvPr/>
        </p:nvGrpSpPr>
        <p:grpSpPr>
          <a:xfrm>
            <a:off x="3635896" y="1437237"/>
            <a:ext cx="2369820" cy="4453796"/>
            <a:chOff x="371058" y="1246737"/>
            <a:chExt cx="1846362" cy="3470019"/>
          </a:xfrm>
        </p:grpSpPr>
        <p:sp>
          <p:nvSpPr>
            <p:cNvPr id="41" name="Display"/>
            <p:cNvSpPr>
              <a:spLocks/>
            </p:cNvSpPr>
            <p:nvPr/>
          </p:nvSpPr>
          <p:spPr bwMode="auto">
            <a:xfrm>
              <a:off x="371058" y="1354169"/>
              <a:ext cx="1846362" cy="3362587"/>
            </a:xfrm>
            <a:prstGeom prst="rect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73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42" name="Group 21"/>
            <p:cNvGrpSpPr/>
            <p:nvPr/>
          </p:nvGrpSpPr>
          <p:grpSpPr>
            <a:xfrm>
              <a:off x="371058" y="1246737"/>
              <a:ext cx="1846362" cy="98473"/>
              <a:chOff x="694158" y="1141996"/>
              <a:chExt cx="2014342" cy="107432"/>
            </a:xfrm>
          </p:grpSpPr>
          <p:sp>
            <p:nvSpPr>
              <p:cNvPr id="43" name="Display"/>
              <p:cNvSpPr>
                <a:spLocks/>
              </p:cNvSpPr>
              <p:nvPr/>
            </p:nvSpPr>
            <p:spPr bwMode="auto">
              <a:xfrm>
                <a:off x="694158" y="1141996"/>
                <a:ext cx="2014342" cy="107431"/>
              </a:xfrm>
              <a:prstGeom prst="rect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731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pic>
            <p:nvPicPr>
              <p:cNvPr id="44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94158" y="1141997"/>
                <a:ext cx="2014342" cy="1074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59650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폴더\기획국비\UIUX\첨부이미지\IMG_213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443810"/>
            <a:ext cx="2024213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8388" y="-27384"/>
            <a:ext cx="1980029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플레이화면</a:t>
            </a:r>
            <a:endParaRPr lang="ko-KR" alt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01030" y="5036420"/>
            <a:ext cx="131638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/>
              <a:t>나이츠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크로니클</a:t>
            </a:r>
            <a:endParaRPr lang="en-US" altLang="ko-KR" sz="1200" dirty="0" smtClean="0"/>
          </a:p>
        </p:txBody>
      </p:sp>
      <p:pic>
        <p:nvPicPr>
          <p:cNvPr id="3076" name="Picture 4" descr="C:\Users\user\Desktop\폴더\기획국비\UIUX\첨부이미지\Screenshot_20190917-07345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40307"/>
            <a:ext cx="2025225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65673" y="5048941"/>
            <a:ext cx="131638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/>
              <a:t>데스티니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차일드</a:t>
            </a:r>
            <a:endParaRPr lang="en-US" altLang="ko-KR" sz="1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79512" y="1467690"/>
            <a:ext cx="4320480" cy="548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9512" y="2088378"/>
            <a:ext cx="4320480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9512" y="3789040"/>
            <a:ext cx="4320480" cy="12588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3"/>
          </p:cNvCxnSpPr>
          <p:nvPr/>
        </p:nvCxnSpPr>
        <p:spPr>
          <a:xfrm>
            <a:off x="4499992" y="1742030"/>
            <a:ext cx="28803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9" idx="3"/>
          </p:cNvCxnSpPr>
          <p:nvPr/>
        </p:nvCxnSpPr>
        <p:spPr>
          <a:xfrm>
            <a:off x="4499992" y="2880466"/>
            <a:ext cx="28803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0" idx="3"/>
          </p:cNvCxnSpPr>
          <p:nvPr/>
        </p:nvCxnSpPr>
        <p:spPr>
          <a:xfrm>
            <a:off x="4499992" y="4418443"/>
            <a:ext cx="28803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6835"/>
              </p:ext>
            </p:extLst>
          </p:nvPr>
        </p:nvGraphicFramePr>
        <p:xfrm>
          <a:off x="4860032" y="1196752"/>
          <a:ext cx="4104457" cy="41934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72"/>
                <a:gridCol w="1584176"/>
                <a:gridCol w="1872209"/>
              </a:tblGrid>
              <a:tr h="12457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정보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설정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영역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게임배속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오토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일시정지</a:t>
                      </a:r>
                      <a:r>
                        <a:rPr lang="ko-KR" altLang="en-US" sz="1200" baseline="0" dirty="0" smtClean="0"/>
                        <a:t> 버튼이 주로 있으며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적의 </a:t>
                      </a:r>
                      <a:r>
                        <a:rPr lang="en-US" altLang="ko-KR" sz="1200" baseline="0" dirty="0" smtClean="0"/>
                        <a:t>HP</a:t>
                      </a:r>
                      <a:r>
                        <a:rPr lang="ko-KR" altLang="en-US" sz="1200" baseline="0" dirty="0" smtClean="0"/>
                        <a:t>상황이 표시되기도 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엄지손가락으로 조작하기 힘든 위치이므로 자주 조작하게 되는 경우가 없는 기능</a:t>
                      </a:r>
                      <a:r>
                        <a:rPr lang="ko-KR" altLang="en-US" sz="1200" baseline="0" dirty="0" smtClean="0"/>
                        <a:t> 위주로 배치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12457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적</a:t>
                      </a:r>
                      <a:r>
                        <a:rPr lang="en-US" altLang="ko-KR" sz="1200" dirty="0" smtClean="0"/>
                        <a:t>/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비주얼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영역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주로 적과 적을 공격하는 아군의</a:t>
                      </a:r>
                      <a:r>
                        <a:rPr lang="ko-KR" altLang="en-US" sz="1200" baseline="0" dirty="0" smtClean="0"/>
                        <a:t> 화려한 </a:t>
                      </a:r>
                      <a:r>
                        <a:rPr lang="ko-KR" altLang="en-US" sz="1200" baseline="0" dirty="0" err="1" smtClean="0"/>
                        <a:t>이펙트가</a:t>
                      </a:r>
                      <a:r>
                        <a:rPr lang="ko-KR" altLang="en-US" sz="1200" baseline="0" dirty="0" smtClean="0"/>
                        <a:t> 출력된다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가장 많이 보게 되는 위치로 조작의 상호작용을 통한 플레이 진행과 화려한 연출을 통한 만족감을 주기 위한</a:t>
                      </a:r>
                      <a:r>
                        <a:rPr lang="ko-KR" altLang="en-US" sz="1200" baseline="0" dirty="0" smtClean="0"/>
                        <a:t> 영역이라고 판단됨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12457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아군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조작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영역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아군의 캐릭터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정보가 출력이 되며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조작영역이 배치된다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엄지손가락의 행동범위를 고려하여 조작영역을 하단으로 배치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301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388" y="-27384"/>
            <a:ext cx="49824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플레이화면 </a:t>
            </a:r>
            <a:r>
              <a:rPr lang="en-US" altLang="ko-KR" sz="2800" b="1" dirty="0" smtClean="0"/>
              <a:t>– </a:t>
            </a:r>
            <a:r>
              <a:rPr lang="ko-KR" altLang="en-US" sz="2800" b="1" dirty="0" smtClean="0"/>
              <a:t>아군</a:t>
            </a:r>
            <a:r>
              <a:rPr lang="en-US" altLang="ko-KR" sz="2800" b="1" dirty="0" smtClean="0"/>
              <a:t>/</a:t>
            </a:r>
            <a:r>
              <a:rPr lang="ko-KR" altLang="en-US" sz="2800" b="1" dirty="0" smtClean="0"/>
              <a:t>조작 영역</a:t>
            </a:r>
            <a:endParaRPr lang="ko-KR" altLang="en-US" sz="2800" b="1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79901"/>
              </p:ext>
            </p:extLst>
          </p:nvPr>
        </p:nvGraphicFramePr>
        <p:xfrm>
          <a:off x="251520" y="4006118"/>
          <a:ext cx="8635187" cy="24329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4032448"/>
                <a:gridCol w="4026675"/>
              </a:tblGrid>
              <a:tr h="379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게임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나이츠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크로니클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데스티니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차일드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9001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아군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조작영역의 </a:t>
                      </a:r>
                      <a:r>
                        <a:rPr lang="ko-KR" altLang="en-US" sz="1200" dirty="0" err="1" smtClean="0"/>
                        <a:t>캐릭터비주얼</a:t>
                      </a:r>
                      <a:r>
                        <a:rPr lang="ko-KR" altLang="en-US" sz="1200" dirty="0" smtClean="0"/>
                        <a:t> 연출을 상세하게 출력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조작영역에서 턴을 획득한 아군의 정보 위주로 상세하게 구성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아군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조작영역에서 캐릭터의 연출을 상세하게 출력하지 않음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심볼을 통해 각 캐릭터의 구분 정도만 표현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조작영역에서 모든 캐릭터의 정보를 간략하게 표시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/>
                </a:tc>
              </a:tr>
              <a:tr h="9001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분석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아군</a:t>
                      </a:r>
                      <a:r>
                        <a:rPr lang="ko-KR" altLang="en-US" sz="1200" baseline="0" dirty="0" smtClean="0"/>
                        <a:t>행동 선택 → </a:t>
                      </a:r>
                      <a:r>
                        <a:rPr lang="ko-KR" altLang="en-US" sz="1200" baseline="0" dirty="0" err="1" smtClean="0"/>
                        <a:t>타겟</a:t>
                      </a:r>
                      <a:r>
                        <a:rPr lang="ko-KR" altLang="en-US" sz="1200" baseline="0" dirty="0" smtClean="0"/>
                        <a:t> 선택의 조작 절차를 가짐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아군 턴</a:t>
                      </a:r>
                      <a:r>
                        <a:rPr lang="ko-KR" altLang="en-US" sz="1200" baseline="0" dirty="0" smtClean="0"/>
                        <a:t> 획득 시 조작에 있어서 충분히 시간이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주어짐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aseline="0" dirty="0" smtClean="0"/>
                        <a:t>세밀한 관찰과 신중한 선택을 통한 플레이도 가능한 게임 구조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실시간으로 변화되는 상황에 따라 조작을 요구하는 게임구조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캐릭터 묘사를 간략히 한 이유로는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실시간으로 일어나는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변수를 관찰하는 것이 중요한 게임구조 때문인 것으로 판단됨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50" name="Picture 2" descr="C:\Users\user\Desktop\폴더\기획국비\UIUX\첨부이미지\데스티니차일드_플레이화면_아군조작영역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861565"/>
            <a:ext cx="3616822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폴더\기획국비\UIUX\첨부이미지\나이츠크로니클_플레이화면_아군조작영역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85" y="840725"/>
            <a:ext cx="3951236" cy="304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36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511182"/>
              </p:ext>
            </p:extLst>
          </p:nvPr>
        </p:nvGraphicFramePr>
        <p:xfrm>
          <a:off x="1475656" y="803713"/>
          <a:ext cx="6096000" cy="50020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핵심요소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고려사항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실시간 </a:t>
                      </a:r>
                      <a:r>
                        <a:rPr lang="ko-KR" altLang="en-US" sz="1400" dirty="0" err="1" smtClean="0"/>
                        <a:t>턴제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캐릭터의 </a:t>
                      </a:r>
                      <a:r>
                        <a:rPr lang="ko-KR" altLang="en-US" sz="1400" baseline="0" dirty="0" smtClean="0"/>
                        <a:t>조작 타이밍을 짐작할 수 있게 </a:t>
                      </a:r>
                      <a:r>
                        <a:rPr lang="ko-KR" altLang="en-US" sz="1400" baseline="0" dirty="0" err="1" smtClean="0"/>
                        <a:t>스테이터스로</a:t>
                      </a:r>
                      <a:r>
                        <a:rPr lang="ko-KR" altLang="en-US" sz="1400" baseline="0" dirty="0" smtClean="0"/>
                        <a:t> 표시해줄 필요가 있음</a:t>
                      </a:r>
                      <a:r>
                        <a:rPr lang="en-US" altLang="ko-KR" sz="1400" baseline="0" dirty="0" smtClean="0"/>
                        <a:t>.(</a:t>
                      </a:r>
                      <a:r>
                        <a:rPr lang="ko-KR" altLang="en-US" sz="1400" baseline="0" dirty="0" smtClean="0"/>
                        <a:t>요약정보에서는 캐릭터</a:t>
                      </a:r>
                      <a:r>
                        <a:rPr lang="en-US" altLang="ko-KR" sz="1400" baseline="0" dirty="0" smtClean="0"/>
                        <a:t>+</a:t>
                      </a:r>
                      <a:r>
                        <a:rPr lang="ko-KR" altLang="en-US" sz="1400" baseline="0" dirty="0" smtClean="0"/>
                        <a:t>장비의 </a:t>
                      </a:r>
                      <a:r>
                        <a:rPr lang="ko-KR" altLang="en-US" sz="1400" baseline="0" dirty="0" err="1" smtClean="0"/>
                        <a:t>능력치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err="1" smtClean="0"/>
                        <a:t>상세정보에서능</a:t>
                      </a:r>
                      <a:r>
                        <a:rPr lang="ko-KR" altLang="en-US" sz="1400" baseline="0" dirty="0" smtClean="0"/>
                        <a:t> 캐릭터와 장비 개별 </a:t>
                      </a:r>
                      <a:r>
                        <a:rPr lang="ko-KR" altLang="en-US" sz="1400" baseline="0" dirty="0" err="1" smtClean="0"/>
                        <a:t>능력치로</a:t>
                      </a:r>
                      <a:r>
                        <a:rPr lang="ko-KR" altLang="en-US" sz="1400" baseline="0" dirty="0" smtClean="0"/>
                        <a:t> 표현</a:t>
                      </a:r>
                      <a:r>
                        <a:rPr lang="en-US" altLang="ko-KR" sz="1400" baseline="0" dirty="0" smtClean="0"/>
                        <a:t>.)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캐릭터 배치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상세정보를 일일이 확인하지 않고 빠르게 파티를</a:t>
                      </a:r>
                      <a:r>
                        <a:rPr lang="ko-KR" altLang="en-US" sz="1400" baseline="0" dirty="0" smtClean="0"/>
                        <a:t> 구성할 수 있도록 </a:t>
                      </a:r>
                      <a:r>
                        <a:rPr lang="ko-KR" altLang="en-US" sz="1400" dirty="0" smtClean="0"/>
                        <a:t>캐릭터유형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속성을 그래픽요소로 표시해줄 필요가 있음</a:t>
                      </a:r>
                      <a:r>
                        <a:rPr lang="en-US" altLang="ko-KR" sz="1400" dirty="0" smtClean="0"/>
                        <a:t>.(</a:t>
                      </a:r>
                      <a:r>
                        <a:rPr lang="ko-KR" altLang="en-US" sz="1400" dirty="0" smtClean="0"/>
                        <a:t>짧게 자주 접속하는 경우를 고려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 smtClean="0"/>
                        <a:t>타겟</a:t>
                      </a:r>
                      <a:r>
                        <a:rPr lang="ko-KR" altLang="en-US" sz="1400" dirty="0" smtClean="0"/>
                        <a:t> 표시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공격 우선순위의 이해가 어려울 수 있으므로</a:t>
                      </a:r>
                      <a:r>
                        <a:rPr lang="ko-KR" altLang="en-US" sz="1400" baseline="0" dirty="0" smtClean="0"/>
                        <a:t> 공통 우선순위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특수조건에서의 우선순위를 표시해줄 필요가 있음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18375" y="5860294"/>
            <a:ext cx="3845925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기본 플레이 인터페이스 참고 </a:t>
            </a:r>
            <a:r>
              <a:rPr lang="ko-KR" altLang="en-US" sz="1400" dirty="0" err="1" smtClean="0"/>
              <a:t>데스티니차일드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배치요소 참고 소녀전선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728425" y="5860294"/>
            <a:ext cx="21579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HP</a:t>
            </a:r>
            <a:r>
              <a:rPr lang="ko-KR" altLang="en-US" sz="1400" dirty="0" smtClean="0"/>
              <a:t>막대는 </a:t>
            </a:r>
            <a:r>
              <a:rPr lang="ko-KR" altLang="en-US" sz="1400" dirty="0" err="1" smtClean="0"/>
              <a:t>프로그레스</a:t>
            </a:r>
            <a:r>
              <a:rPr lang="ko-KR" altLang="en-US" sz="1400" dirty="0" smtClean="0"/>
              <a:t> 바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버튼은 인터페이스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40191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388" y="-27384"/>
            <a:ext cx="39773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캐릭터목록</a:t>
            </a:r>
            <a:r>
              <a:rPr lang="en-US" altLang="ko-KR" sz="2800" b="1" dirty="0"/>
              <a:t> </a:t>
            </a:r>
            <a:r>
              <a:rPr lang="en-US" altLang="ko-KR" sz="2800" b="1" dirty="0" smtClean="0"/>
              <a:t>&amp; </a:t>
            </a:r>
            <a:r>
              <a:rPr lang="ko-KR" altLang="en-US" sz="2800" b="1" dirty="0" smtClean="0"/>
              <a:t>파티구성</a:t>
            </a:r>
            <a:endParaRPr lang="ko-KR" altLang="en-US" sz="2800" b="1" dirty="0"/>
          </a:p>
        </p:txBody>
      </p:sp>
      <p:pic>
        <p:nvPicPr>
          <p:cNvPr id="2050" name="Picture 2" descr="C:\Users\user\Desktop\폴더\기획국비\UIUX\첨부이미지\264DFA3F56A3AE1A3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064073"/>
            <a:ext cx="2961827" cy="394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폴더\기획국비\UIUX\첨부이미지\9e97f1aaf1a711627881ece0716a991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59" y="1064073"/>
            <a:ext cx="2377386" cy="394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51520" y="1065725"/>
            <a:ext cx="5544616" cy="1484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1520" y="2694525"/>
            <a:ext cx="5544616" cy="16299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3"/>
          </p:cNvCxnSpPr>
          <p:nvPr/>
        </p:nvCxnSpPr>
        <p:spPr>
          <a:xfrm>
            <a:off x="5796136" y="1808117"/>
            <a:ext cx="43204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6" idx="3"/>
          </p:cNvCxnSpPr>
          <p:nvPr/>
        </p:nvCxnSpPr>
        <p:spPr>
          <a:xfrm>
            <a:off x="5796136" y="3509515"/>
            <a:ext cx="43204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8388" y="610971"/>
            <a:ext cx="42867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목록과 파티구성이 한 화면에 있는 경우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228184" y="1346452"/>
            <a:ext cx="2765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파티구성영역 </a:t>
            </a:r>
            <a:r>
              <a:rPr lang="en-US" altLang="ko-KR" sz="1200" dirty="0" smtClean="0"/>
              <a:t>: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캐릭터 개별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혹은 파티 전체의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대략적인 능력을 유추할 수 있는 정보</a:t>
            </a:r>
            <a:endParaRPr lang="en-US" altLang="ko-KR" sz="12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228184" y="2909350"/>
            <a:ext cx="27446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보유캐릭터영역 </a:t>
            </a:r>
            <a:r>
              <a:rPr lang="en-US" altLang="ko-KR" sz="12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파티에 구성할 수 있는 보유캐릭터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모두를 표시해 줌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캐릭터를 확실하게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알아볼 수 있는 정보 위주로 출력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1520" y="5157192"/>
            <a:ext cx="8676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캐릭터목록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파티구성 등의 관리화면에서는 캐릭터의 </a:t>
            </a:r>
            <a:r>
              <a:rPr lang="ko-KR" altLang="en-US" sz="1200" dirty="0" err="1" smtClean="0"/>
              <a:t>비주얼요소와</a:t>
            </a:r>
            <a:r>
              <a:rPr lang="ko-KR" altLang="en-US" sz="1200" dirty="0" smtClean="0"/>
              <a:t> 정보요소가 혼합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동일시 되게 사용하는 경우가 많음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캐릭터 얼굴과 함께 심볼을 통해 클래스나 속성을 나타내고 </a:t>
            </a:r>
            <a:r>
              <a:rPr lang="ko-KR" altLang="en-US" sz="1200" dirty="0" err="1" smtClean="0"/>
              <a:t>별모양으로</a:t>
            </a:r>
            <a:r>
              <a:rPr lang="ko-KR" altLang="en-US" sz="1200" dirty="0" smtClean="0"/>
              <a:t> 등급을 표시해줌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상세정보를 확인하지 않고서도 대략적인 캐릭터의 성능을 </a:t>
            </a:r>
            <a:r>
              <a:rPr lang="ko-KR" altLang="en-US" sz="1200" dirty="0" err="1" smtClean="0"/>
              <a:t>유츄할</a:t>
            </a:r>
            <a:r>
              <a:rPr lang="ko-KR" altLang="en-US" sz="1200" dirty="0" smtClean="0"/>
              <a:t> 수 있는 정보를 </a:t>
            </a:r>
            <a:r>
              <a:rPr lang="ko-KR" altLang="en-US" sz="1200" dirty="0" err="1" smtClean="0"/>
              <a:t>비주얼적으로</a:t>
            </a:r>
            <a:r>
              <a:rPr lang="ko-KR" altLang="en-US" sz="1200" dirty="0" smtClean="0"/>
              <a:t> 표시하려는 목적으로 추측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각 캐릭터를 터치 시 캐릭터 상세정보와 함께 재료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재화를 통한 성장이나 장비장착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등의 세부 조정요소를 활용가능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화면상단의 영역도 자주 사용하게 되는 경우인데 </a:t>
            </a:r>
            <a:r>
              <a:rPr lang="ko-KR" altLang="en-US" sz="1200" dirty="0"/>
              <a:t>플레이를 위해 정보의 습득과 결정이 </a:t>
            </a:r>
            <a:r>
              <a:rPr lang="ko-KR" altLang="en-US" sz="1200" dirty="0" smtClean="0"/>
              <a:t>중요하기 때문이라고 판단됨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54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8184"/>
              </p:ext>
            </p:extLst>
          </p:nvPr>
        </p:nvGraphicFramePr>
        <p:xfrm>
          <a:off x="827584" y="620688"/>
          <a:ext cx="6096000" cy="50020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핵심요소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고려사항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실시간 </a:t>
                      </a:r>
                      <a:r>
                        <a:rPr lang="ko-KR" altLang="en-US" sz="1400" dirty="0" err="1" smtClean="0"/>
                        <a:t>턴제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캐릭터의 </a:t>
                      </a:r>
                      <a:r>
                        <a:rPr lang="ko-KR" altLang="en-US" sz="1400" baseline="0" dirty="0" smtClean="0"/>
                        <a:t>조작 타이밍을 짐작할 수 있게 </a:t>
                      </a:r>
                      <a:r>
                        <a:rPr lang="ko-KR" altLang="en-US" sz="1400" baseline="0" dirty="0" err="1" smtClean="0"/>
                        <a:t>스테이터스로</a:t>
                      </a:r>
                      <a:r>
                        <a:rPr lang="ko-KR" altLang="en-US" sz="1400" baseline="0" dirty="0" smtClean="0"/>
                        <a:t> 표시해줄 필요가 있음</a:t>
                      </a:r>
                      <a:r>
                        <a:rPr lang="en-US" altLang="ko-KR" sz="1400" baseline="0" dirty="0" smtClean="0"/>
                        <a:t>.(</a:t>
                      </a:r>
                      <a:r>
                        <a:rPr lang="ko-KR" altLang="en-US" sz="1400" baseline="0" dirty="0" smtClean="0"/>
                        <a:t>요약정보에서는 캐릭터</a:t>
                      </a:r>
                      <a:r>
                        <a:rPr lang="en-US" altLang="ko-KR" sz="1400" baseline="0" dirty="0" smtClean="0"/>
                        <a:t>+</a:t>
                      </a:r>
                      <a:r>
                        <a:rPr lang="ko-KR" altLang="en-US" sz="1400" baseline="0" dirty="0" smtClean="0"/>
                        <a:t>장비의 </a:t>
                      </a:r>
                      <a:r>
                        <a:rPr lang="ko-KR" altLang="en-US" sz="1400" baseline="0" dirty="0" err="1" smtClean="0"/>
                        <a:t>능력치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err="1" smtClean="0"/>
                        <a:t>상세정보에서능</a:t>
                      </a:r>
                      <a:r>
                        <a:rPr lang="ko-KR" altLang="en-US" sz="1400" baseline="0" dirty="0" smtClean="0"/>
                        <a:t> 캐릭터와 장비 개별 </a:t>
                      </a:r>
                      <a:r>
                        <a:rPr lang="ko-KR" altLang="en-US" sz="1400" baseline="0" dirty="0" err="1" smtClean="0"/>
                        <a:t>능력치로</a:t>
                      </a:r>
                      <a:r>
                        <a:rPr lang="ko-KR" altLang="en-US" sz="1400" baseline="0" dirty="0" smtClean="0"/>
                        <a:t> 표현</a:t>
                      </a:r>
                      <a:r>
                        <a:rPr lang="en-US" altLang="ko-KR" sz="1400" baseline="0" dirty="0" smtClean="0"/>
                        <a:t>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캐릭터 배치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상세정보를 일일이 확인하지 않고 빠르게 파티를</a:t>
                      </a:r>
                      <a:r>
                        <a:rPr lang="ko-KR" altLang="en-US" sz="1400" baseline="0" dirty="0" smtClean="0"/>
                        <a:t> 구성할 수 있도록 </a:t>
                      </a:r>
                      <a:r>
                        <a:rPr lang="ko-KR" altLang="en-US" sz="1400" dirty="0" smtClean="0"/>
                        <a:t>캐릭터유형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속성을 그래픽요소로 표시해줄 필요가 있음</a:t>
                      </a:r>
                      <a:r>
                        <a:rPr lang="en-US" altLang="ko-KR" sz="1400" dirty="0" smtClean="0"/>
                        <a:t>.(</a:t>
                      </a:r>
                      <a:r>
                        <a:rPr lang="ko-KR" altLang="en-US" sz="1400" dirty="0" smtClean="0"/>
                        <a:t>짧게 자주 접속하는 경우를 고려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 smtClean="0"/>
                        <a:t>타겟</a:t>
                      </a:r>
                      <a:r>
                        <a:rPr lang="ko-KR" altLang="en-US" sz="1400" dirty="0" smtClean="0"/>
                        <a:t> 표시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공격 우선순위의 이해가 어려울 수 있으므로</a:t>
                      </a:r>
                      <a:r>
                        <a:rPr lang="ko-KR" altLang="en-US" sz="1400" baseline="0" dirty="0" smtClean="0"/>
                        <a:t> 공통 우선순위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특수조건에서의 우선순위를 표시해줄 필요가 있음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78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폴더\기획국비\UIUX\첨부이미지\image_868534829149496449227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685" y="792088"/>
            <a:ext cx="2066051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폴더\기획국비\UIUX\첨부이미지\다운로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86" y="792088"/>
            <a:ext cx="2066107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폴더\기획국비\UIUX\첨부이미지\4cb4c2bee3ec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792088"/>
            <a:ext cx="183620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720080"/>
            <a:ext cx="6552728" cy="907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9512" y="1722510"/>
            <a:ext cx="6552728" cy="1517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9512" y="3329368"/>
            <a:ext cx="6552728" cy="1206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2" idx="3"/>
          </p:cNvCxnSpPr>
          <p:nvPr/>
        </p:nvCxnSpPr>
        <p:spPr>
          <a:xfrm>
            <a:off x="6732240" y="1173949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3"/>
          </p:cNvCxnSpPr>
          <p:nvPr/>
        </p:nvCxnSpPr>
        <p:spPr>
          <a:xfrm>
            <a:off x="6732240" y="2481435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" idx="3"/>
          </p:cNvCxnSpPr>
          <p:nvPr/>
        </p:nvCxnSpPr>
        <p:spPr>
          <a:xfrm>
            <a:off x="6732240" y="3932613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92279" y="730141"/>
            <a:ext cx="1612942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정보영역 </a:t>
            </a:r>
            <a:r>
              <a:rPr lang="en-US" altLang="ko-KR" sz="12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계정정보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레밸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재화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공지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이벤트 배너 등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7092280" y="2037627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/>
              <a:t>비주얼영역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그래픽 적인 요소</a:t>
            </a:r>
            <a:endParaRPr lang="en-US" altLang="ko-KR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7092280" y="3488803"/>
            <a:ext cx="167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/>
              <a:t>컨텐츠</a:t>
            </a:r>
            <a:r>
              <a:rPr lang="ko-KR" altLang="en-US" sz="1200" dirty="0" smtClean="0"/>
              <a:t> 영역 </a:t>
            </a:r>
            <a:r>
              <a:rPr lang="en-US" altLang="ko-KR" sz="12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 smtClean="0"/>
              <a:t>컨텐츠</a:t>
            </a:r>
            <a:r>
              <a:rPr lang="ko-KR" altLang="en-US" sz="1200" dirty="0" smtClean="0"/>
              <a:t> 혹은 관리메뉴</a:t>
            </a:r>
            <a:endParaRPr lang="en-US" altLang="ko-KR" sz="1200" dirty="0" smtClean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585001"/>
              </p:ext>
            </p:extLst>
          </p:nvPr>
        </p:nvGraphicFramePr>
        <p:xfrm>
          <a:off x="147948" y="4581128"/>
          <a:ext cx="8489460" cy="2088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3986"/>
                <a:gridCol w="7085474"/>
              </a:tblGrid>
              <a:tr h="139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정보영역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화면 상단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세로 포맷의 </a:t>
                      </a:r>
                      <a:r>
                        <a:rPr lang="ko-KR" altLang="en-US" sz="1200" dirty="0" err="1" smtClean="0"/>
                        <a:t>모바일</a:t>
                      </a:r>
                      <a:r>
                        <a:rPr lang="ko-KR" altLang="en-US" sz="1200" dirty="0" smtClean="0"/>
                        <a:t> 화면 구성에서 엄지손가락으로 조작하기 힘들기 때문에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dirty="0" smtClean="0"/>
                        <a:t>직접 조작이 없거나 조작을 통해 정보를 확인 하는 기능 혹은 자주 사용하지 않는 기능들을 배치하였다고 판단됨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비주얼영역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화면 중간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직접적인 조작이 거의 없는 영역으로 화면에서 가장 잘 보이는 구간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주로 </a:t>
                      </a:r>
                      <a:r>
                        <a:rPr lang="ko-KR" altLang="en-US" sz="1200" dirty="0" err="1" smtClean="0"/>
                        <a:t>메인캐릭터</a:t>
                      </a:r>
                      <a:r>
                        <a:rPr lang="ko-KR" altLang="en-US" sz="1200" dirty="0" smtClean="0"/>
                        <a:t> 혹은 </a:t>
                      </a:r>
                      <a:r>
                        <a:rPr lang="ko-KR" altLang="en-US" sz="1200" dirty="0" err="1" smtClean="0"/>
                        <a:t>메인파티는</a:t>
                      </a:r>
                      <a:r>
                        <a:rPr lang="ko-KR" altLang="en-US" sz="1200" dirty="0" smtClean="0"/>
                        <a:t> 유저가 가장 많은 노력을 투자한 대상이므로 게임 접속 시 자신의 노력과 게임에 대한 </a:t>
                      </a:r>
                      <a:r>
                        <a:rPr lang="ko-KR" altLang="en-US" sz="1200" dirty="0" err="1" smtClean="0"/>
                        <a:t>애정도를</a:t>
                      </a:r>
                      <a:r>
                        <a:rPr lang="ko-KR" altLang="en-US" sz="1200" dirty="0" smtClean="0"/>
                        <a:t> 마주하게끔 유도를 한 것으로 추정됨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컨텐츠영역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화면 하단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직접 </a:t>
                      </a:r>
                      <a:r>
                        <a:rPr lang="ko-KR" altLang="en-US" sz="1200" dirty="0" err="1" smtClean="0"/>
                        <a:t>플레이하는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컨텐츠나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컨텐츠를</a:t>
                      </a:r>
                      <a:r>
                        <a:rPr lang="ko-KR" altLang="en-US" sz="1200" dirty="0" smtClean="0"/>
                        <a:t> 즐기기 위한 관리메뉴</a:t>
                      </a:r>
                      <a:r>
                        <a:rPr lang="ko-KR" altLang="en-US" sz="1200" baseline="0" dirty="0" smtClean="0"/>
                        <a:t> 등 자주 사용하는 기능들이 엄지손가락으로 조작하기 쉬운 화면 하단에 배치한 것으로 판단 됨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78388" y="-27384"/>
            <a:ext cx="162095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로비화면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8453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295559"/>
              </p:ext>
            </p:extLst>
          </p:nvPr>
        </p:nvGraphicFramePr>
        <p:xfrm>
          <a:off x="3203848" y="695400"/>
          <a:ext cx="5544616" cy="5991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096"/>
                <a:gridCol w="2158119"/>
                <a:gridCol w="2522401"/>
              </a:tblGrid>
              <a:tr h="3573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게임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내용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</a:tr>
              <a:tr h="16488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하얀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고양이 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프로젝트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계정의 등급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닉네임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계정랭크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보유재화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인벤토리</a:t>
                      </a:r>
                      <a:r>
                        <a:rPr lang="ko-KR" altLang="en-US" sz="1200" dirty="0" smtClean="0"/>
                        <a:t> 버튼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메뉴버튼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난이도버튼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이벤트배너 배치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</a:tr>
              <a:tr h="18075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브레이브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프론티어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데이터연결상태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현재시간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배터리상태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계정랭크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닉네임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메뉴버튼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스테미너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보유재화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공지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우편함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도감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열람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이벤트배너 배치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</a:tr>
              <a:tr h="21689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나이츠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크로니클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스테미너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우정포인트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계정랭크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보유재화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우편함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이벤트배너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공지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패키지상품 버튼 배치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78388" y="-27384"/>
            <a:ext cx="3459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로비화면 </a:t>
            </a:r>
            <a:r>
              <a:rPr lang="en-US" altLang="ko-KR" sz="2800" b="1" dirty="0" smtClean="0"/>
              <a:t>- </a:t>
            </a:r>
            <a:r>
              <a:rPr lang="ko-KR" altLang="en-US" sz="2800" b="1" dirty="0" smtClean="0"/>
              <a:t>정보영역</a:t>
            </a:r>
            <a:endParaRPr lang="ko-KR" altLang="en-US" sz="2800" b="1" dirty="0"/>
          </a:p>
        </p:txBody>
      </p:sp>
      <p:pic>
        <p:nvPicPr>
          <p:cNvPr id="3" name="Picture 2" descr="C:\Users\user\Desktop\폴더\기획국비\UIUX\첨부이미지\나이츠크로니클_로비화면_정보영역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50590"/>
            <a:ext cx="2744106" cy="231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user\Desktop\폴더\기획국비\UIUX\첨부이미지\브레이브프론티어_로비화면_정보영역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39" y="2348880"/>
            <a:ext cx="2744987" cy="195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user\Desktop\폴더\기획국비\UIUX\첨부이미지\하고프_로비화면_정보영역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12" y="692696"/>
            <a:ext cx="2737427" cy="15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47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30972"/>
              </p:ext>
            </p:extLst>
          </p:nvPr>
        </p:nvGraphicFramePr>
        <p:xfrm>
          <a:off x="652226" y="1196752"/>
          <a:ext cx="7758207" cy="4999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456"/>
                <a:gridCol w="1584176"/>
                <a:gridCol w="5184575"/>
              </a:tblGrid>
              <a:tr h="43204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구분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4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endParaRPr kumimoji="0" lang="en-US" altLang="ko-K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선정 이유</a:t>
                      </a:r>
                      <a:endParaRPr kumimoji="0" lang="en-US" altLang="ko-K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플랫폼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4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모바일</a:t>
                      </a:r>
                      <a:endParaRPr lang="ko-KR" altLang="en-US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 smtClean="0">
                          <a:solidFill>
                            <a:srgbClr val="0070C0"/>
                          </a:solidFill>
                        </a:rPr>
                        <a:t>접근성이</a:t>
                      </a:r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</a:rPr>
                        <a:t> 좋은 플랫폼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으로 유저확보에 유리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  <a:endParaRPr lang="ko-KR" altLang="en-US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083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장르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4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실시간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턴제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RPG</a:t>
                      </a:r>
                      <a:endParaRPr lang="ko-KR" altLang="en-US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baseline="0" dirty="0" smtClean="0">
                          <a:solidFill>
                            <a:srgbClr val="0070C0"/>
                          </a:solidFill>
                        </a:rPr>
                        <a:t>플레이타임이 많은</a:t>
                      </a:r>
                      <a:r>
                        <a:rPr lang="en-US" altLang="ko-KR" sz="1400" b="1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400" b="1" baseline="0" dirty="0" smtClean="0">
                          <a:solidFill>
                            <a:srgbClr val="0070C0"/>
                          </a:solidFill>
                        </a:rPr>
                        <a:t>장르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12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모바일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플랫폼에 맞춰 어렵지 않은 조작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뛰어난 반사신경을 요구하지 않는 조작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).</a:t>
                      </a:r>
                      <a:endParaRPr lang="en-US" altLang="ko-KR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083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소재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4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미래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판타지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게임</a:t>
                      </a: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캐주얼한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느낌을 주기 위해 게임 속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세계에서 게임을 즐긴다는 소재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  <a:endParaRPr lang="en-US" altLang="ko-KR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083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참고게임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4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데스티니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차일드</a:t>
                      </a:r>
                      <a:endParaRPr lang="ko-KR" altLang="en-US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</a:rPr>
                        <a:t>세로포맷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화면구성과 </a:t>
                      </a:r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</a:rPr>
                        <a:t>실시간 </a:t>
                      </a:r>
                      <a:r>
                        <a:rPr lang="ko-KR" altLang="en-US" sz="1400" b="1" dirty="0" err="1" smtClean="0">
                          <a:solidFill>
                            <a:srgbClr val="0070C0"/>
                          </a:solidFill>
                        </a:rPr>
                        <a:t>턴제</a:t>
                      </a:r>
                      <a:r>
                        <a:rPr lang="ko-KR" altLang="en-US" sz="1200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전투 </a:t>
                      </a:r>
                      <a:r>
                        <a:rPr lang="ko-KR" altLang="en-US" sz="12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컨셉을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참고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55827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타겟유저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4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조작을 통한 플레이를 좋아하는 유저</a:t>
                      </a:r>
                      <a:endParaRPr lang="en-US" altLang="ko-KR" sz="12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직접 조작을 통한 플레이 비중이 높을 수록 게임에 대한 애정도가 쉽게 쌓이기 때문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쉬운 조작방법을 통해 플레이의 피로가 적게 누적되도록 하여 지속플레이의 부담감을 줄인다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55827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기획의도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4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전투 진입 전에 짠 전략과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전투 중의 조작으로 </a:t>
                      </a:r>
                      <a:r>
                        <a:rPr lang="ko-KR" altLang="en-US" sz="1400" b="1" baseline="0" dirty="0" smtClean="0">
                          <a:solidFill>
                            <a:srgbClr val="0070C0"/>
                          </a:solidFill>
                        </a:rPr>
                        <a:t>플레이에 영향을 주는 부분을 분할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하여 집중할 수 있는 게임 기획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쉬운 접근성과 조작방법을 통해 </a:t>
                      </a:r>
                      <a:r>
                        <a:rPr lang="ko-KR" altLang="en-US" sz="1400" b="1" baseline="0" dirty="0" smtClean="0">
                          <a:solidFill>
                            <a:srgbClr val="0070C0"/>
                          </a:solidFill>
                        </a:rPr>
                        <a:t>가볍게 즐길 수도 있는 게임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전략적 요소를 활용함으로써 </a:t>
                      </a:r>
                      <a:r>
                        <a:rPr lang="ko-KR" altLang="en-US" sz="1400" b="1" baseline="0" dirty="0" smtClean="0">
                          <a:solidFill>
                            <a:srgbClr val="0070C0"/>
                          </a:solidFill>
                        </a:rPr>
                        <a:t>파고들 요소도 있는 게임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기획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67543" y="548680"/>
            <a:ext cx="1786511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 smtClean="0"/>
              <a:t>게임소개</a:t>
            </a:r>
            <a:endParaRPr lang="ko-KR" altLang="en-US" sz="2400" b="1" kern="0" dirty="0"/>
          </a:p>
        </p:txBody>
      </p:sp>
      <p:sp>
        <p:nvSpPr>
          <p:cNvPr id="3" name="TextBox 2"/>
          <p:cNvSpPr txBox="1"/>
          <p:nvPr/>
        </p:nvSpPr>
        <p:spPr>
          <a:xfrm>
            <a:off x="531804" y="-57209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목차 수정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15816" y="-649034"/>
            <a:ext cx="56493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400" dirty="0" smtClean="0">
                <a:solidFill>
                  <a:srgbClr val="FF0000"/>
                </a:solidFill>
              </a:rPr>
              <a:t>아래 내용은 위의 시장 분석을 통해 설명해 주어야 한다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400" dirty="0" smtClean="0">
                <a:solidFill>
                  <a:srgbClr val="FF0000"/>
                </a:solidFill>
              </a:rPr>
              <a:t>기획의도에는 왜</a:t>
            </a:r>
            <a:r>
              <a:rPr lang="en-US" altLang="ko-KR" sz="1400" dirty="0" smtClean="0">
                <a:solidFill>
                  <a:srgbClr val="FF0000"/>
                </a:solidFill>
              </a:rPr>
              <a:t>? </a:t>
            </a:r>
            <a:r>
              <a:rPr lang="ko-KR" altLang="en-US" sz="1400" dirty="0" smtClean="0">
                <a:solidFill>
                  <a:srgbClr val="FF0000"/>
                </a:solidFill>
              </a:rPr>
              <a:t>강조된 부분이 없나</a:t>
            </a:r>
            <a:r>
              <a:rPr lang="en-US" altLang="ko-KR" sz="1400" dirty="0" smtClean="0">
                <a:solidFill>
                  <a:srgbClr val="FF0000"/>
                </a:solidFill>
              </a:rPr>
              <a:t>? </a:t>
            </a:r>
            <a:r>
              <a:rPr lang="ko-KR" altLang="en-US" sz="1400" dirty="0" smtClean="0">
                <a:solidFill>
                  <a:srgbClr val="FF0000"/>
                </a:solidFill>
              </a:rPr>
              <a:t>기획의도는 안 중요한가</a:t>
            </a:r>
            <a:r>
              <a:rPr lang="en-US" altLang="ko-KR" sz="1400" dirty="0" smtClean="0">
                <a:solidFill>
                  <a:srgbClr val="FF0000"/>
                </a:solidFill>
              </a:rPr>
              <a:t>?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2520" y="1250258"/>
            <a:ext cx="457208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내용의 배치 </a:t>
            </a:r>
            <a:r>
              <a:rPr lang="ko-KR" altLang="en-US" sz="1400" dirty="0" err="1" smtClean="0"/>
              <a:t>신경쓸것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텍스트가 많으면 답답하다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설명이 필요한 부분을 적고 필요하지 않은 부분은 생략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텍스트 포인트를 줄이고 이미지를 첨부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기사내용을 보고 참고할 것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(</a:t>
            </a:r>
            <a:r>
              <a:rPr lang="ko-KR" altLang="en-US" sz="1400" dirty="0" smtClean="0"/>
              <a:t>어떤 내용을 어떤 문장으로 표현할 것인지</a:t>
            </a:r>
            <a:r>
              <a:rPr lang="en-US" altLang="ko-KR" sz="1400" dirty="0" smtClean="0"/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문서를 보는 사람입장에서 작성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내용이랑 의도가 안 맞는 경우가 많다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956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폴더\기획국비\UIUX\첨부이미지\image_868534829149496449227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685" y="792088"/>
            <a:ext cx="2066051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폴더\기획국비\UIUX\첨부이미지\다운로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86" y="792088"/>
            <a:ext cx="2066107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폴더\기획국비\UIUX\첨부이미지\4cb4c2bee3ec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792088"/>
            <a:ext cx="183620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720080"/>
            <a:ext cx="6552728" cy="907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9512" y="1722510"/>
            <a:ext cx="6552728" cy="1517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9512" y="3329368"/>
            <a:ext cx="6552728" cy="1206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2" idx="3"/>
          </p:cNvCxnSpPr>
          <p:nvPr/>
        </p:nvCxnSpPr>
        <p:spPr>
          <a:xfrm>
            <a:off x="6732240" y="1173949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3"/>
          </p:cNvCxnSpPr>
          <p:nvPr/>
        </p:nvCxnSpPr>
        <p:spPr>
          <a:xfrm>
            <a:off x="6732240" y="2481435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" idx="3"/>
          </p:cNvCxnSpPr>
          <p:nvPr/>
        </p:nvCxnSpPr>
        <p:spPr>
          <a:xfrm>
            <a:off x="6732240" y="3932613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92279" y="730141"/>
            <a:ext cx="1612942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정보영역 </a:t>
            </a:r>
            <a:r>
              <a:rPr lang="en-US" altLang="ko-KR" sz="12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계정정보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레밸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재화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공지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이벤트 배너 등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7092280" y="2037627"/>
            <a:ext cx="1370888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/>
              <a:t>비주얼영역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그래픽 적인 요소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(</a:t>
            </a:r>
            <a:r>
              <a:rPr lang="ko-KR" altLang="en-US" sz="1200" dirty="0" smtClean="0"/>
              <a:t>주로 캐릭터</a:t>
            </a:r>
            <a:r>
              <a:rPr lang="en-US" altLang="ko-KR" sz="1200" dirty="0" smtClean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92280" y="3488803"/>
            <a:ext cx="1678665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/>
              <a:t>컨텐츠</a:t>
            </a:r>
            <a:r>
              <a:rPr lang="ko-KR" altLang="en-US" sz="1200" dirty="0" smtClean="0"/>
              <a:t> 영역 </a:t>
            </a:r>
            <a:r>
              <a:rPr lang="en-US" altLang="ko-KR" sz="12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자주 플레이 하는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err="1" smtClean="0"/>
              <a:t>컨텐츠</a:t>
            </a:r>
            <a:r>
              <a:rPr lang="ko-KR" altLang="en-US" sz="1200" dirty="0" smtClean="0"/>
              <a:t> 혹은 관리메뉴</a:t>
            </a:r>
            <a:endParaRPr lang="en-US" altLang="ko-KR" sz="1200" dirty="0" smtClean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687836"/>
              </p:ext>
            </p:extLst>
          </p:nvPr>
        </p:nvGraphicFramePr>
        <p:xfrm>
          <a:off x="147948" y="4581128"/>
          <a:ext cx="8489460" cy="2088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3986"/>
                <a:gridCol w="7085474"/>
              </a:tblGrid>
              <a:tr h="139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정보영역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화면 상단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세로 포맷의 </a:t>
                      </a:r>
                      <a:r>
                        <a:rPr lang="ko-KR" altLang="en-US" sz="1200" dirty="0" err="1" smtClean="0"/>
                        <a:t>모바일</a:t>
                      </a:r>
                      <a:r>
                        <a:rPr lang="ko-KR" altLang="en-US" sz="1200" dirty="0" smtClean="0"/>
                        <a:t> 화면 구성에서 엄지손가락으로 조작하기 힘들기 때문에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dirty="0" smtClean="0"/>
                        <a:t>직접 조작이 없거나 조작을 통해 정보를 확인 하는 기능 혹은 자주 사용하지 않는 기능들을 배치하였다고 판단됨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비주얼영역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화면 중간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직접적인 조작이 거의 없는 영역으로 화면에서 가장 잘 보이는 구간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주로 </a:t>
                      </a:r>
                      <a:r>
                        <a:rPr lang="ko-KR" altLang="en-US" sz="1200" dirty="0" err="1" smtClean="0"/>
                        <a:t>메인캐릭터</a:t>
                      </a:r>
                      <a:r>
                        <a:rPr lang="ko-KR" altLang="en-US" sz="1200" dirty="0" smtClean="0"/>
                        <a:t> 혹은 </a:t>
                      </a:r>
                      <a:r>
                        <a:rPr lang="ko-KR" altLang="en-US" sz="1200" dirty="0" err="1" smtClean="0"/>
                        <a:t>메인파티는</a:t>
                      </a:r>
                      <a:r>
                        <a:rPr lang="ko-KR" altLang="en-US" sz="1200" dirty="0" smtClean="0"/>
                        <a:t> 유저가 가장 많은 노력을 투자한 대상이므로 게임 접속 시 자신의 노력과 게임에 대한 </a:t>
                      </a:r>
                      <a:r>
                        <a:rPr lang="ko-KR" altLang="en-US" sz="1200" dirty="0" err="1" smtClean="0"/>
                        <a:t>애정도를</a:t>
                      </a:r>
                      <a:r>
                        <a:rPr lang="ko-KR" altLang="en-US" sz="1200" dirty="0" smtClean="0"/>
                        <a:t> 마주하게끔 유도를 한 것으로 추정됨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컨텐츠영역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화면 하단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직접 </a:t>
                      </a:r>
                      <a:r>
                        <a:rPr lang="ko-KR" altLang="en-US" sz="1200" dirty="0" err="1" smtClean="0"/>
                        <a:t>플레이하는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컨텐츠나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컨텐츠를</a:t>
                      </a:r>
                      <a:r>
                        <a:rPr lang="ko-KR" altLang="en-US" sz="1200" dirty="0" smtClean="0"/>
                        <a:t> 즐기기 위한 관리메뉴</a:t>
                      </a:r>
                      <a:r>
                        <a:rPr lang="ko-KR" altLang="en-US" sz="1200" baseline="0" dirty="0" smtClean="0"/>
                        <a:t> 등 자주 사용하는 기능들이 엄지손가락으로 조작하기 쉬운 화면 하단에 배치한 것으로 판단 됨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78388" y="-27384"/>
            <a:ext cx="162095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로비화면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8147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663458"/>
              </p:ext>
            </p:extLst>
          </p:nvPr>
        </p:nvGraphicFramePr>
        <p:xfrm>
          <a:off x="395536" y="3212976"/>
          <a:ext cx="6096000" cy="1894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/>
                <a:gridCol w="3048000"/>
              </a:tblGrid>
              <a:tr h="41148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도감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스토리 열람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갤러리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옵션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설정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aseline="0" dirty="0" smtClean="0"/>
                        <a:t>옵션</a:t>
                      </a:r>
                      <a:r>
                        <a:rPr lang="en-US" altLang="ko-KR" sz="1400" baseline="0" dirty="0" smtClean="0"/>
                        <a:t>/</a:t>
                      </a:r>
                      <a:r>
                        <a:rPr lang="ko-KR" altLang="en-US" sz="1400" baseline="0" dirty="0" smtClean="0"/>
                        <a:t>설정</a:t>
                      </a:r>
                      <a:endParaRPr lang="en-US" altLang="ko-KR" sz="1400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캐릭터관리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파티구성</a:t>
                      </a:r>
                      <a:endParaRPr lang="en-US" altLang="ko-KR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어플리케이션 관리</a:t>
                      </a:r>
                      <a:r>
                        <a:rPr lang="en-US" altLang="ko-KR" sz="1400" dirty="0" smtClean="0"/>
                        <a:t>(?)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전투 </a:t>
                      </a:r>
                      <a:r>
                        <a:rPr lang="ko-KR" altLang="en-US" sz="1400" dirty="0" err="1" smtClean="0"/>
                        <a:t>컨텐츠</a:t>
                      </a:r>
                      <a:r>
                        <a:rPr lang="en-US" altLang="ko-KR" sz="1400" dirty="0" smtClean="0"/>
                        <a:t>(PVE, PVP)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테이블</a:t>
                      </a:r>
                      <a:r>
                        <a:rPr lang="ko-KR" altLang="en-US" sz="1400" baseline="0" dirty="0" smtClean="0"/>
                        <a:t> 위 보드게임을 올린 느낌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커뮤니티 </a:t>
                      </a:r>
                      <a:r>
                        <a:rPr lang="ko-KR" altLang="en-US" sz="1400" dirty="0" err="1" smtClean="0"/>
                        <a:t>컨텐츠</a:t>
                      </a:r>
                      <a:endParaRPr lang="en-US" altLang="ko-KR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연락처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메신저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8388" y="-27384"/>
            <a:ext cx="2824812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인터페이스 </a:t>
            </a:r>
            <a:r>
              <a:rPr lang="ko-KR" altLang="en-US" sz="2800" b="1" dirty="0" err="1" smtClean="0"/>
              <a:t>컨셉</a:t>
            </a:r>
            <a:endParaRPr lang="ko-KR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764704"/>
            <a:ext cx="60404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세계관과 소재에 어울리는 인터페이스 </a:t>
            </a:r>
            <a:r>
              <a:rPr lang="ko-KR" altLang="en-US" sz="1200" dirty="0" err="1" smtClean="0"/>
              <a:t>컨셉으로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스마트폰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컨셉의</a:t>
            </a:r>
            <a:r>
              <a:rPr lang="ko-KR" altLang="en-US" sz="1200" dirty="0" smtClean="0"/>
              <a:t> 인터페이스를 선택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보급률도 높고 가장 가까이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많은 시간을 함께하는 도구로 익숙함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 smtClean="0"/>
              <a:t>스마트폰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디바이스로 본인의 캐릭터를 관리한다는 느낌을 주기 위해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전투는 테이블 위에서 </a:t>
            </a:r>
            <a:r>
              <a:rPr lang="ko-KR" altLang="en-US" sz="1200" dirty="0" err="1" smtClean="0"/>
              <a:t>홀로그렘으로</a:t>
            </a:r>
            <a:r>
              <a:rPr lang="ko-KR" altLang="en-US" sz="1200" dirty="0" smtClean="0"/>
              <a:t> 출력시켜 연출한다는 </a:t>
            </a:r>
            <a:r>
              <a:rPr lang="ko-KR" altLang="en-US" sz="1200" dirty="0" err="1" smtClean="0"/>
              <a:t>컨셉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인터페이스 전체 </a:t>
            </a:r>
            <a:r>
              <a:rPr lang="ko-KR" altLang="en-US" sz="1200" dirty="0" err="1" smtClean="0"/>
              <a:t>컨셉은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앨리스기어아이기스</a:t>
            </a:r>
            <a:r>
              <a:rPr lang="ko-KR" altLang="en-US" sz="1200" dirty="0" smtClean="0"/>
              <a:t> 참고</a:t>
            </a:r>
            <a:r>
              <a:rPr lang="en-US" altLang="ko-KR" sz="1200" dirty="0" smtClean="0"/>
              <a:t>(?)</a:t>
            </a:r>
          </a:p>
        </p:txBody>
      </p:sp>
    </p:spTree>
    <p:extLst>
      <p:ext uri="{BB962C8B-B14F-4D97-AF65-F5344CB8AC3E}">
        <p14:creationId xmlns:p14="http://schemas.microsoft.com/office/powerpoint/2010/main" val="2768540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1226" y="1212387"/>
            <a:ext cx="2583493" cy="45928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716300" y="1265446"/>
            <a:ext cx="233404" cy="233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25736"/>
              </p:ext>
            </p:extLst>
          </p:nvPr>
        </p:nvGraphicFramePr>
        <p:xfrm>
          <a:off x="710630" y="3861048"/>
          <a:ext cx="1942977" cy="1737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7659"/>
                <a:gridCol w="647659"/>
                <a:gridCol w="647659"/>
              </a:tblGrid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121867"/>
              </p:ext>
            </p:extLst>
          </p:nvPr>
        </p:nvGraphicFramePr>
        <p:xfrm>
          <a:off x="725391" y="1587393"/>
          <a:ext cx="1942977" cy="1737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7659"/>
                <a:gridCol w="647659"/>
                <a:gridCol w="647659"/>
              </a:tblGrid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3" name="Picture 6" descr="C:\Users\Administrator\Desktop\게임제안서\noun_Monster_223606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86" y="1498850"/>
            <a:ext cx="552534" cy="5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C:\Users\Administrator\Desktop\게임제안서\noun_Monster_223606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144" y="1498849"/>
            <a:ext cx="552534" cy="5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그룹 44"/>
          <p:cNvGrpSpPr/>
          <p:nvPr/>
        </p:nvGrpSpPr>
        <p:grpSpPr>
          <a:xfrm>
            <a:off x="951612" y="2091567"/>
            <a:ext cx="334212" cy="64561"/>
            <a:chOff x="2822329" y="5718091"/>
            <a:chExt cx="1856202" cy="216025"/>
          </a:xfrm>
        </p:grpSpPr>
        <p:sp>
          <p:nvSpPr>
            <p:cNvPr id="46" name="직사각형 45"/>
            <p:cNvSpPr/>
            <p:nvPr/>
          </p:nvSpPr>
          <p:spPr>
            <a:xfrm>
              <a:off x="2822329" y="5718091"/>
              <a:ext cx="1856202" cy="216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74280" y="5749904"/>
              <a:ext cx="1220095" cy="1524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091530" y="2091155"/>
            <a:ext cx="334212" cy="64561"/>
            <a:chOff x="2822329" y="5718091"/>
            <a:chExt cx="1856202" cy="216025"/>
          </a:xfrm>
        </p:grpSpPr>
        <p:sp>
          <p:nvSpPr>
            <p:cNvPr id="49" name="직사각형 48"/>
            <p:cNvSpPr/>
            <p:nvPr/>
          </p:nvSpPr>
          <p:spPr>
            <a:xfrm>
              <a:off x="2822329" y="5718091"/>
              <a:ext cx="1856202" cy="216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874280" y="5749904"/>
              <a:ext cx="1220095" cy="1524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1524315" y="2091156"/>
            <a:ext cx="334212" cy="64561"/>
            <a:chOff x="2822329" y="5718091"/>
            <a:chExt cx="1856202" cy="216025"/>
          </a:xfrm>
        </p:grpSpPr>
        <p:sp>
          <p:nvSpPr>
            <p:cNvPr id="52" name="직사각형 51"/>
            <p:cNvSpPr/>
            <p:nvPr/>
          </p:nvSpPr>
          <p:spPr>
            <a:xfrm>
              <a:off x="2822329" y="5718091"/>
              <a:ext cx="1856202" cy="216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874280" y="5749904"/>
              <a:ext cx="1220095" cy="1524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6" descr="C:\Users\Administrator\Desktop\게임제안서\noun_Monster_223606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86" y="2134736"/>
            <a:ext cx="552534" cy="5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C:\Users\Administrator\Desktop\게임제안서\noun_Monster_223606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144" y="2134735"/>
            <a:ext cx="552534" cy="5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그룹 55"/>
          <p:cNvGrpSpPr/>
          <p:nvPr/>
        </p:nvGrpSpPr>
        <p:grpSpPr>
          <a:xfrm>
            <a:off x="951612" y="2727453"/>
            <a:ext cx="334212" cy="64561"/>
            <a:chOff x="2822329" y="5718091"/>
            <a:chExt cx="1856202" cy="216025"/>
          </a:xfrm>
        </p:grpSpPr>
        <p:sp>
          <p:nvSpPr>
            <p:cNvPr id="57" name="직사각형 56"/>
            <p:cNvSpPr/>
            <p:nvPr/>
          </p:nvSpPr>
          <p:spPr>
            <a:xfrm>
              <a:off x="2822329" y="5718091"/>
              <a:ext cx="1856202" cy="216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874280" y="5749904"/>
              <a:ext cx="1220095" cy="1524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091530" y="2727041"/>
            <a:ext cx="334212" cy="64561"/>
            <a:chOff x="2822329" y="5718091"/>
            <a:chExt cx="1856202" cy="216025"/>
          </a:xfrm>
        </p:grpSpPr>
        <p:sp>
          <p:nvSpPr>
            <p:cNvPr id="60" name="직사각형 59"/>
            <p:cNvSpPr/>
            <p:nvPr/>
          </p:nvSpPr>
          <p:spPr>
            <a:xfrm>
              <a:off x="2822329" y="5718091"/>
              <a:ext cx="1856202" cy="216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874280" y="5749904"/>
              <a:ext cx="1220095" cy="1524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2" name="Picture 6" descr="C:\Users\Administrator\Desktop\게임제안서\noun_Monster_223606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29" y="1498850"/>
            <a:ext cx="552534" cy="5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750928"/>
              </p:ext>
            </p:extLst>
          </p:nvPr>
        </p:nvGraphicFramePr>
        <p:xfrm>
          <a:off x="3228528" y="1195615"/>
          <a:ext cx="5591944" cy="4549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91944"/>
              </a:tblGrid>
              <a:tr h="4331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aseline="0" dirty="0" smtClean="0"/>
                        <a:t>플레이 방법</a:t>
                      </a:r>
                      <a:endParaRPr lang="en-US" altLang="ko-KR" sz="1200" baseline="0" dirty="0" smtClean="0"/>
                    </a:p>
                  </a:txBody>
                  <a:tcPr anchor="ctr"/>
                </a:tc>
              </a:tr>
              <a:tr h="187220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실시간 </a:t>
                      </a:r>
                      <a:r>
                        <a:rPr lang="ko-KR" altLang="en-US" sz="1200" dirty="0" err="1" smtClean="0"/>
                        <a:t>턴제로</a:t>
                      </a:r>
                      <a:r>
                        <a:rPr lang="ko-KR" altLang="en-US" sz="1200" dirty="0" smtClean="0"/>
                        <a:t> 각 </a:t>
                      </a:r>
                      <a:r>
                        <a:rPr lang="ko-KR" altLang="en-US" sz="1200" dirty="0" err="1" smtClean="0"/>
                        <a:t>캐릭터별</a:t>
                      </a:r>
                      <a:r>
                        <a:rPr lang="ko-KR" altLang="en-US" sz="1200" dirty="0" smtClean="0"/>
                        <a:t> 턴을 획득하게 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턴 획득 시 아군 캐릭터를 터치하는 것으로 공격을 발동시킨다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타겟은</a:t>
                      </a:r>
                      <a:r>
                        <a:rPr lang="ko-KR" altLang="en-US" sz="1200" dirty="0" smtClean="0"/>
                        <a:t> 직접 선택하지 않고 자동으로 선택된다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유저는 오로지 획득한 턴에 맞춰서 터치하는 것으로 플레이를 하게 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전투 진입 시 배치를 하고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전투 중에는 배치의 이동 없음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/>
                </a:tc>
              </a:tr>
              <a:tr h="4057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기획 의도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183799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터치라는 단순한 조작으로</a:t>
                      </a:r>
                      <a:r>
                        <a:rPr lang="ko-KR" altLang="en-US" sz="1200" baseline="0" dirty="0" smtClean="0"/>
                        <a:t> 플레이방법 자체의 어려움을 줄이기 위해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aseline="0" dirty="0" smtClean="0"/>
                        <a:t>타이밍에 맞춰서 터치한다는 리듬적 요소를 넣음으로써 최소한의 개입과 조작시의 재미를 유도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aseline="0" dirty="0" smtClean="0"/>
                        <a:t>전투 진입 전과 전투 중에 영향을 주는 요소를 각각 분할하여 어느 구간을 진행하냐에 따라 집중을 할 수 있게 하기 위해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67543" y="548680"/>
            <a:ext cx="1786511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 smtClean="0"/>
              <a:t>플레이방법</a:t>
            </a:r>
            <a:endParaRPr lang="ko-KR" altLang="en-US" sz="2400" b="1" kern="0" dirty="0"/>
          </a:p>
        </p:txBody>
      </p:sp>
      <p:grpSp>
        <p:nvGrpSpPr>
          <p:cNvPr id="87" name="그룹 86"/>
          <p:cNvGrpSpPr/>
          <p:nvPr/>
        </p:nvGrpSpPr>
        <p:grpSpPr>
          <a:xfrm>
            <a:off x="830372" y="3795893"/>
            <a:ext cx="1759897" cy="1780501"/>
            <a:chOff x="830372" y="3795893"/>
            <a:chExt cx="1759897" cy="1780501"/>
          </a:xfrm>
        </p:grpSpPr>
        <p:pic>
          <p:nvPicPr>
            <p:cNvPr id="88" name="Picture 11" descr="C:\Users\Administrator\Desktop\게임제안서\noun_Cat Girl_1943909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594" y="4991515"/>
              <a:ext cx="392123" cy="510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C:\Users\Administrator\Desktop\게임제안서\noun_Death_19439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930" y="4993176"/>
              <a:ext cx="538339" cy="508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13" descr="C:\Users\Administrator\Desktop\게임제안서\noun_fairy_194391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094" y="4391317"/>
              <a:ext cx="433661" cy="508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14" descr="C:\Users\Administrator\Desktop\게임제안서\noun_princess_1943929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7075" y="4993175"/>
              <a:ext cx="392123" cy="508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2" name="그룹 91"/>
            <p:cNvGrpSpPr/>
            <p:nvPr/>
          </p:nvGrpSpPr>
          <p:grpSpPr>
            <a:xfrm>
              <a:off x="1514991" y="4899748"/>
              <a:ext cx="366314" cy="70762"/>
              <a:chOff x="2822329" y="5718091"/>
              <a:chExt cx="1856202" cy="216025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2822329" y="5718091"/>
                <a:ext cx="1856202" cy="216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2874280" y="5749904"/>
                <a:ext cx="1220095" cy="152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830372" y="5501607"/>
              <a:ext cx="366314" cy="70762"/>
              <a:chOff x="2822329" y="5718091"/>
              <a:chExt cx="1856202" cy="216025"/>
            </a:xfrm>
          </p:grpSpPr>
          <p:sp>
            <p:nvSpPr>
              <p:cNvPr id="104" name="직사각형 103"/>
              <p:cNvSpPr/>
              <p:nvPr/>
            </p:nvSpPr>
            <p:spPr>
              <a:xfrm>
                <a:off x="2822329" y="5718091"/>
                <a:ext cx="1856202" cy="216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2874280" y="5749904"/>
                <a:ext cx="1220095" cy="152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1503963" y="5505632"/>
              <a:ext cx="366314" cy="70762"/>
              <a:chOff x="2822329" y="5718091"/>
              <a:chExt cx="1856202" cy="216025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2822329" y="5718091"/>
                <a:ext cx="1856202" cy="216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2874280" y="5749904"/>
                <a:ext cx="1220095" cy="152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2166778" y="5505180"/>
              <a:ext cx="366314" cy="70762"/>
              <a:chOff x="2822329" y="5718091"/>
              <a:chExt cx="1856202" cy="216025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822329" y="5718091"/>
                <a:ext cx="1856202" cy="216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874280" y="5749904"/>
                <a:ext cx="1220095" cy="152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6" name="Picture 13" descr="C:\Users\Administrator\Desktop\게임제안서\noun_fairy_194391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094" y="3795893"/>
              <a:ext cx="433661" cy="508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7" name="그룹 96"/>
            <p:cNvGrpSpPr/>
            <p:nvPr/>
          </p:nvGrpSpPr>
          <p:grpSpPr>
            <a:xfrm>
              <a:off x="1514991" y="4304324"/>
              <a:ext cx="366314" cy="70762"/>
              <a:chOff x="2822329" y="5718091"/>
              <a:chExt cx="1856202" cy="216025"/>
            </a:xfrm>
          </p:grpSpPr>
          <p:sp>
            <p:nvSpPr>
              <p:cNvPr id="98" name="직사각형 97"/>
              <p:cNvSpPr/>
              <p:nvPr/>
            </p:nvSpPr>
            <p:spPr>
              <a:xfrm>
                <a:off x="2822329" y="5718091"/>
                <a:ext cx="1856202" cy="216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2874280" y="5749904"/>
                <a:ext cx="1220095" cy="152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5" name="직사각형 64"/>
          <p:cNvSpPr/>
          <p:nvPr/>
        </p:nvSpPr>
        <p:spPr>
          <a:xfrm>
            <a:off x="1291950" y="3926983"/>
            <a:ext cx="812396" cy="3600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터</a:t>
            </a:r>
            <a:r>
              <a:rPr lang="ko-KR" altLang="en-US" sz="1400" dirty="0"/>
              <a:t>치</a:t>
            </a:r>
          </a:p>
        </p:txBody>
      </p:sp>
      <p:sp>
        <p:nvSpPr>
          <p:cNvPr id="21" name="타원 20"/>
          <p:cNvSpPr/>
          <p:nvPr/>
        </p:nvSpPr>
        <p:spPr>
          <a:xfrm>
            <a:off x="1360798" y="4365104"/>
            <a:ext cx="691132" cy="6564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541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1226" y="1212387"/>
            <a:ext cx="2583493" cy="45928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716300" y="1265446"/>
            <a:ext cx="233404" cy="233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617579"/>
              </p:ext>
            </p:extLst>
          </p:nvPr>
        </p:nvGraphicFramePr>
        <p:xfrm>
          <a:off x="710630" y="3861048"/>
          <a:ext cx="1942977" cy="1737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7659"/>
                <a:gridCol w="647659"/>
                <a:gridCol w="647659"/>
              </a:tblGrid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141083"/>
              </p:ext>
            </p:extLst>
          </p:nvPr>
        </p:nvGraphicFramePr>
        <p:xfrm>
          <a:off x="725391" y="1587393"/>
          <a:ext cx="1942977" cy="1737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7659"/>
                <a:gridCol w="647659"/>
                <a:gridCol w="647659"/>
              </a:tblGrid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3" name="Picture 6" descr="C:\Users\Administrator\Desktop\게임제안서\noun_Monster_223606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86" y="1498850"/>
            <a:ext cx="552534" cy="5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C:\Users\Administrator\Desktop\게임제안서\noun_Monster_223606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144" y="1498849"/>
            <a:ext cx="552534" cy="5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그룹 44"/>
          <p:cNvGrpSpPr/>
          <p:nvPr/>
        </p:nvGrpSpPr>
        <p:grpSpPr>
          <a:xfrm>
            <a:off x="951612" y="2091567"/>
            <a:ext cx="334212" cy="64561"/>
            <a:chOff x="2822329" y="5718091"/>
            <a:chExt cx="1856202" cy="216025"/>
          </a:xfrm>
        </p:grpSpPr>
        <p:sp>
          <p:nvSpPr>
            <p:cNvPr id="46" name="직사각형 45"/>
            <p:cNvSpPr/>
            <p:nvPr/>
          </p:nvSpPr>
          <p:spPr>
            <a:xfrm>
              <a:off x="2822329" y="5718091"/>
              <a:ext cx="1856202" cy="216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74280" y="5749904"/>
              <a:ext cx="1220095" cy="1524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091530" y="2091155"/>
            <a:ext cx="334212" cy="64561"/>
            <a:chOff x="2822329" y="5718091"/>
            <a:chExt cx="1856202" cy="216025"/>
          </a:xfrm>
        </p:grpSpPr>
        <p:sp>
          <p:nvSpPr>
            <p:cNvPr id="49" name="직사각형 48"/>
            <p:cNvSpPr/>
            <p:nvPr/>
          </p:nvSpPr>
          <p:spPr>
            <a:xfrm>
              <a:off x="2822329" y="5718091"/>
              <a:ext cx="1856202" cy="216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874280" y="5749904"/>
              <a:ext cx="1220095" cy="1524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1524315" y="2091156"/>
            <a:ext cx="334212" cy="64561"/>
            <a:chOff x="2822329" y="5718091"/>
            <a:chExt cx="1856202" cy="216025"/>
          </a:xfrm>
        </p:grpSpPr>
        <p:sp>
          <p:nvSpPr>
            <p:cNvPr id="52" name="직사각형 51"/>
            <p:cNvSpPr/>
            <p:nvPr/>
          </p:nvSpPr>
          <p:spPr>
            <a:xfrm>
              <a:off x="2822329" y="5718091"/>
              <a:ext cx="1856202" cy="216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874280" y="5749904"/>
              <a:ext cx="1220095" cy="1524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6" descr="C:\Users\Administrator\Desktop\게임제안서\noun_Monster_223606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86" y="2134736"/>
            <a:ext cx="552534" cy="5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C:\Users\Administrator\Desktop\게임제안서\noun_Monster_223606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144" y="2134735"/>
            <a:ext cx="552534" cy="5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그룹 55"/>
          <p:cNvGrpSpPr/>
          <p:nvPr/>
        </p:nvGrpSpPr>
        <p:grpSpPr>
          <a:xfrm>
            <a:off x="951612" y="2727453"/>
            <a:ext cx="334212" cy="64561"/>
            <a:chOff x="2822329" y="5718091"/>
            <a:chExt cx="1856202" cy="216025"/>
          </a:xfrm>
        </p:grpSpPr>
        <p:sp>
          <p:nvSpPr>
            <p:cNvPr id="57" name="직사각형 56"/>
            <p:cNvSpPr/>
            <p:nvPr/>
          </p:nvSpPr>
          <p:spPr>
            <a:xfrm>
              <a:off x="2822329" y="5718091"/>
              <a:ext cx="1856202" cy="216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874280" y="5749904"/>
              <a:ext cx="1220095" cy="1524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091530" y="2727041"/>
            <a:ext cx="334212" cy="64561"/>
            <a:chOff x="2822329" y="5718091"/>
            <a:chExt cx="1856202" cy="216025"/>
          </a:xfrm>
        </p:grpSpPr>
        <p:sp>
          <p:nvSpPr>
            <p:cNvPr id="60" name="직사각형 59"/>
            <p:cNvSpPr/>
            <p:nvPr/>
          </p:nvSpPr>
          <p:spPr>
            <a:xfrm>
              <a:off x="2822329" y="5718091"/>
              <a:ext cx="1856202" cy="216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874280" y="5749904"/>
              <a:ext cx="1220095" cy="1524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2" name="Picture 6" descr="C:\Users\Administrator\Desktop\게임제안서\noun_Monster_223606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29" y="1498850"/>
            <a:ext cx="552534" cy="5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756459"/>
              </p:ext>
            </p:extLst>
          </p:nvPr>
        </p:nvGraphicFramePr>
        <p:xfrm>
          <a:off x="3228528" y="1195615"/>
          <a:ext cx="5519936" cy="48002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19936"/>
              </a:tblGrid>
              <a:tr h="4107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aseline="0" dirty="0" smtClean="0"/>
                        <a:t>캐릭터 배치</a:t>
                      </a:r>
                      <a:endParaRPr lang="en-US" altLang="ko-KR" sz="1200" baseline="0" dirty="0" smtClean="0"/>
                    </a:p>
                  </a:txBody>
                  <a:tcPr anchor="ctr"/>
                </a:tc>
              </a:tr>
              <a:tr h="191472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aseline="0" dirty="0" smtClean="0"/>
                        <a:t>유저의 캐릭터는 </a:t>
                      </a:r>
                      <a:r>
                        <a:rPr lang="en-US" altLang="ko-KR" sz="1200" baseline="0" dirty="0" smtClean="0"/>
                        <a:t>1 ~ 5</a:t>
                      </a:r>
                      <a:r>
                        <a:rPr lang="ko-KR" altLang="en-US" sz="1200" baseline="0" dirty="0" smtClean="0"/>
                        <a:t>개 배치 가능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aseline="0" dirty="0" smtClean="0"/>
                        <a:t>캐릭터의 배치에 따라 달라지는 조작과 플레이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aseline="0" dirty="0" smtClean="0"/>
                        <a:t>캐릭터 </a:t>
                      </a:r>
                      <a:r>
                        <a:rPr lang="en-US" altLang="ko-KR" sz="1200" baseline="0" dirty="0" smtClean="0"/>
                        <a:t>1</a:t>
                      </a:r>
                      <a:r>
                        <a:rPr lang="ko-KR" altLang="en-US" sz="1200" baseline="0" dirty="0" smtClean="0"/>
                        <a:t>개 </a:t>
                      </a:r>
                      <a:r>
                        <a:rPr lang="en-US" altLang="ko-KR" sz="1200" baseline="0" dirty="0" smtClean="0"/>
                        <a:t>= </a:t>
                      </a:r>
                      <a:r>
                        <a:rPr lang="ko-KR" altLang="en-US" sz="1200" baseline="0" dirty="0" smtClean="0"/>
                        <a:t>버튼 </a:t>
                      </a:r>
                      <a:r>
                        <a:rPr lang="en-US" altLang="ko-KR" sz="1200" baseline="0" dirty="0" smtClean="0"/>
                        <a:t>1</a:t>
                      </a:r>
                      <a:r>
                        <a:rPr lang="ko-KR" altLang="en-US" sz="1200" baseline="0" dirty="0" smtClean="0"/>
                        <a:t>개 </a:t>
                      </a:r>
                      <a:r>
                        <a:rPr lang="en-US" altLang="ko-KR" sz="1200" baseline="0" dirty="0" smtClean="0"/>
                        <a:t>~ </a:t>
                      </a:r>
                      <a:r>
                        <a:rPr lang="ko-KR" altLang="en-US" sz="1200" baseline="0" dirty="0" smtClean="0"/>
                        <a:t>캐릭터 </a:t>
                      </a:r>
                      <a:r>
                        <a:rPr lang="en-US" altLang="ko-KR" sz="1200" baseline="0" dirty="0" smtClean="0"/>
                        <a:t>5</a:t>
                      </a:r>
                      <a:r>
                        <a:rPr lang="ko-KR" altLang="en-US" sz="1200" baseline="0" dirty="0" smtClean="0"/>
                        <a:t>개 </a:t>
                      </a:r>
                      <a:r>
                        <a:rPr lang="en-US" altLang="ko-KR" sz="1200" baseline="0" dirty="0" smtClean="0"/>
                        <a:t>= </a:t>
                      </a:r>
                      <a:r>
                        <a:rPr lang="ko-KR" altLang="en-US" sz="1200" baseline="0" dirty="0" smtClean="0"/>
                        <a:t>버튼 </a:t>
                      </a:r>
                      <a:r>
                        <a:rPr lang="en-US" altLang="ko-KR" sz="1200" baseline="0" dirty="0" smtClean="0"/>
                        <a:t>5</a:t>
                      </a:r>
                      <a:r>
                        <a:rPr lang="ko-KR" altLang="en-US" sz="1200" baseline="0" dirty="0" smtClean="0"/>
                        <a:t>개</a:t>
                      </a:r>
                      <a:endParaRPr lang="en-US" altLang="ko-KR" sz="1200" baseline="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aseline="0" dirty="0" smtClean="0"/>
                        <a:t>캐릭터를 배치하는 위치가 조작영역이 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aseline="0" dirty="0" smtClean="0"/>
                        <a:t>예시</a:t>
                      </a:r>
                      <a:r>
                        <a:rPr lang="en-US" altLang="ko-KR" sz="1200" baseline="0" dirty="0" smtClean="0"/>
                        <a:t>) </a:t>
                      </a:r>
                      <a:r>
                        <a:rPr lang="ko-KR" altLang="en-US" sz="1200" baseline="0" dirty="0" smtClean="0"/>
                        <a:t>왼쪽의 이미지 하단 아군 영역 중 하늘색으로 칠해진 캐릭터 칸이 조작 영역이 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/>
                </a:tc>
              </a:tr>
              <a:tr h="4281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</a:rPr>
                        <a:t>기획의도</a:t>
                      </a:r>
                      <a:endParaRPr lang="en-US" altLang="ko-KR" sz="12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04659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배치할 캐릭터의 수와 배치하는 위치에 따라</a:t>
                      </a:r>
                      <a:r>
                        <a:rPr lang="ko-KR" altLang="en-US" sz="1200" baseline="0" dirty="0" smtClean="0"/>
                        <a:t> 터치영역과 터치횟수가 달라지는 경험을 주기 위해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baseline="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aseline="0" dirty="0" smtClean="0"/>
                        <a:t>자신이 하게 될 플레이를 조절할 수 있는 요소로 작용시키기 위해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aseline="0" dirty="0" smtClean="0"/>
                        <a:t>효과적인 플레이를 위해 파고들만한 요소를 만들기 위해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1" baseline="0" dirty="0" smtClean="0">
                          <a:solidFill>
                            <a:srgbClr val="FF0000"/>
                          </a:solidFill>
                        </a:rPr>
                        <a:t>캐릭터의 배치라는 전략적인 요소로 조작의 허들을 낮추고</a:t>
                      </a:r>
                      <a:r>
                        <a:rPr lang="en-US" altLang="ko-KR" sz="1200" b="1" baseline="0" dirty="0" smtClean="0">
                          <a:solidFill>
                            <a:srgbClr val="FF0000"/>
                          </a:solidFill>
                        </a:rPr>
                        <a:t>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1" baseline="0" dirty="0" smtClean="0">
                          <a:solidFill>
                            <a:srgbClr val="FF0000"/>
                          </a:solidFill>
                        </a:rPr>
                        <a:t>전투 시 조작의 영향으로 계산의 허들을 낮춘다</a:t>
                      </a:r>
                      <a:r>
                        <a:rPr lang="en-US" altLang="ko-KR" sz="1200" b="1" baseline="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67543" y="548680"/>
            <a:ext cx="1786511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 smtClean="0"/>
              <a:t>플레이방법</a:t>
            </a:r>
            <a:endParaRPr lang="ko-KR" altLang="en-US" sz="2400" b="1" kern="0" dirty="0"/>
          </a:p>
        </p:txBody>
      </p:sp>
      <p:grpSp>
        <p:nvGrpSpPr>
          <p:cNvPr id="21" name="그룹 20"/>
          <p:cNvGrpSpPr/>
          <p:nvPr/>
        </p:nvGrpSpPr>
        <p:grpSpPr>
          <a:xfrm>
            <a:off x="830372" y="3795893"/>
            <a:ext cx="1759897" cy="1780501"/>
            <a:chOff x="830372" y="3795893"/>
            <a:chExt cx="1759897" cy="1780501"/>
          </a:xfrm>
        </p:grpSpPr>
        <p:pic>
          <p:nvPicPr>
            <p:cNvPr id="5" name="Picture 11" descr="C:\Users\Administrator\Desktop\게임제안서\noun_Cat Girl_1943909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594" y="4991515"/>
              <a:ext cx="392123" cy="510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2" descr="C:\Users\Administrator\Desktop\게임제안서\noun_Death_19439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930" y="4993176"/>
              <a:ext cx="538339" cy="508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3" descr="C:\Users\Administrator\Desktop\게임제안서\noun_fairy_194391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094" y="4391317"/>
              <a:ext cx="433661" cy="508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4" descr="C:\Users\Administrator\Desktop\게임제안서\noun_princess_1943929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7075" y="4993175"/>
              <a:ext cx="392123" cy="508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/>
            <p:cNvGrpSpPr/>
            <p:nvPr/>
          </p:nvGrpSpPr>
          <p:grpSpPr>
            <a:xfrm>
              <a:off x="1514991" y="4899748"/>
              <a:ext cx="366314" cy="70762"/>
              <a:chOff x="2822329" y="5718091"/>
              <a:chExt cx="1856202" cy="216025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2822329" y="5718091"/>
                <a:ext cx="1856202" cy="216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2874280" y="5749904"/>
                <a:ext cx="1220095" cy="152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830372" y="5501607"/>
              <a:ext cx="366314" cy="70762"/>
              <a:chOff x="2822329" y="5718091"/>
              <a:chExt cx="1856202" cy="216025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2822329" y="5718091"/>
                <a:ext cx="1856202" cy="216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874280" y="5749904"/>
                <a:ext cx="1220095" cy="152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1503963" y="5505632"/>
              <a:ext cx="366314" cy="70762"/>
              <a:chOff x="2822329" y="5718091"/>
              <a:chExt cx="1856202" cy="216025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2822329" y="5718091"/>
                <a:ext cx="1856202" cy="216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2874280" y="5749904"/>
                <a:ext cx="1220095" cy="152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2166778" y="5505180"/>
              <a:ext cx="366314" cy="70762"/>
              <a:chOff x="2822329" y="5718091"/>
              <a:chExt cx="1856202" cy="216025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2822329" y="5718091"/>
                <a:ext cx="1856202" cy="216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2874280" y="5749904"/>
                <a:ext cx="1220095" cy="152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3" name="Picture 13" descr="C:\Users\Administrator\Desktop\게임제안서\noun_fairy_194391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094" y="3795893"/>
              <a:ext cx="433661" cy="508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4" name="그룹 63"/>
            <p:cNvGrpSpPr/>
            <p:nvPr/>
          </p:nvGrpSpPr>
          <p:grpSpPr>
            <a:xfrm>
              <a:off x="1514991" y="4304324"/>
              <a:ext cx="366314" cy="70762"/>
              <a:chOff x="2822329" y="5718091"/>
              <a:chExt cx="1856202" cy="216025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2822329" y="5718091"/>
                <a:ext cx="1856202" cy="216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2874280" y="5749904"/>
                <a:ext cx="1220095" cy="152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5" name="직사각형 64"/>
          <p:cNvSpPr/>
          <p:nvPr/>
        </p:nvSpPr>
        <p:spPr>
          <a:xfrm>
            <a:off x="2915816" y="-649034"/>
            <a:ext cx="56957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400" dirty="0" smtClean="0">
                <a:solidFill>
                  <a:srgbClr val="FF0000"/>
                </a:solidFill>
              </a:rPr>
              <a:t>달라지는 경험이 무엇인지를 설명해야지 경험이 달라진다는 말만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한다고 해서 다른 경험이 생기지 않는다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41226" y="6174846"/>
            <a:ext cx="790537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400" dirty="0" smtClean="0">
                <a:solidFill>
                  <a:srgbClr val="FF0000"/>
                </a:solidFill>
              </a:rPr>
              <a:t>붉은 색으로 표기 된 내용이 무슨 내용인지 이해가 어려움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  <a:r>
              <a:rPr lang="ko-KR" altLang="en-US" sz="1400" dirty="0" smtClean="0">
                <a:solidFill>
                  <a:srgbClr val="FF0000"/>
                </a:solidFill>
              </a:rPr>
              <a:t>문장 중 모호한 부분이 없는지 확인해 볼 것</a:t>
            </a:r>
            <a:r>
              <a:rPr lang="en-US" altLang="ko-KR" sz="1400" dirty="0" smtClean="0">
                <a:solidFill>
                  <a:srgbClr val="FF0000"/>
                </a:solidFill>
              </a:rPr>
              <a:t>!</a:t>
            </a:r>
          </a:p>
          <a:p>
            <a:pPr marL="285750" indent="-285750">
              <a:buFont typeface="Wingdings" pitchFamily="2" charset="2"/>
              <a:buChar char="ü"/>
            </a:pP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252520" y="1212386"/>
            <a:ext cx="4612160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배치의 </a:t>
            </a:r>
            <a:r>
              <a:rPr lang="ko-KR" altLang="en-US" sz="1400" dirty="0" err="1" smtClean="0"/>
              <a:t>전략성이</a:t>
            </a:r>
            <a:r>
              <a:rPr lang="ko-KR" altLang="en-US" sz="1400" dirty="0" smtClean="0"/>
              <a:t> 중심인 만큼 배치에 대한 내용이 필요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 smtClean="0"/>
              <a:t>진형버프</a:t>
            </a:r>
            <a:r>
              <a:rPr lang="ko-KR" altLang="en-US" sz="1400" dirty="0" smtClean="0"/>
              <a:t> 고려해 </a:t>
            </a:r>
            <a:r>
              <a:rPr lang="ko-KR" altLang="en-US" sz="1400" dirty="0" err="1" smtClean="0"/>
              <a:t>볼것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내용의 배치 </a:t>
            </a:r>
            <a:r>
              <a:rPr lang="ko-KR" altLang="en-US" sz="1400" dirty="0" err="1" smtClean="0"/>
              <a:t>신경쓸것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텍스트가 많으면 답답하다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설명이 필요한 부분을 적고 필요하지 않은 부분은 생략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텍스트 포인트를 줄이고 이미지를 첨부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기사내용을 보고 참고할 것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어떤 내용을 어떤 문장으로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문서를 보는 사람입장에서 작성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내용이랑 의도가 안 맞는 경우가 많다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7913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1226" y="1212387"/>
            <a:ext cx="2583493" cy="45928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716300" y="1265446"/>
            <a:ext cx="233404" cy="233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929789"/>
              </p:ext>
            </p:extLst>
          </p:nvPr>
        </p:nvGraphicFramePr>
        <p:xfrm>
          <a:off x="710630" y="3861048"/>
          <a:ext cx="1942977" cy="1737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7659"/>
                <a:gridCol w="647659"/>
                <a:gridCol w="647659"/>
              </a:tblGrid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769766"/>
              </p:ext>
            </p:extLst>
          </p:nvPr>
        </p:nvGraphicFramePr>
        <p:xfrm>
          <a:off x="725391" y="1587393"/>
          <a:ext cx="1942977" cy="1737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7659"/>
                <a:gridCol w="647659"/>
                <a:gridCol w="647659"/>
              </a:tblGrid>
              <a:tr h="57932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</a:tr>
              <a:tr h="57932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</a:tr>
              <a:tr h="57932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pic>
        <p:nvPicPr>
          <p:cNvPr id="43" name="Picture 6" descr="C:\Users\Administrator\Desktop\게임제안서\noun_Monster_223606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86" y="1498850"/>
            <a:ext cx="552534" cy="5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C:\Users\Administrator\Desktop\게임제안서\noun_Monster_223606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144" y="1498849"/>
            <a:ext cx="552534" cy="5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그룹 44"/>
          <p:cNvGrpSpPr/>
          <p:nvPr/>
        </p:nvGrpSpPr>
        <p:grpSpPr>
          <a:xfrm>
            <a:off x="951612" y="2091567"/>
            <a:ext cx="334212" cy="64561"/>
            <a:chOff x="2822329" y="5718091"/>
            <a:chExt cx="1856202" cy="216025"/>
          </a:xfrm>
        </p:grpSpPr>
        <p:sp>
          <p:nvSpPr>
            <p:cNvPr id="46" name="직사각형 45"/>
            <p:cNvSpPr/>
            <p:nvPr/>
          </p:nvSpPr>
          <p:spPr>
            <a:xfrm>
              <a:off x="2822329" y="5718091"/>
              <a:ext cx="1856202" cy="216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74280" y="5749904"/>
              <a:ext cx="1220095" cy="1524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091530" y="2091155"/>
            <a:ext cx="334212" cy="64561"/>
            <a:chOff x="2822329" y="5718091"/>
            <a:chExt cx="1856202" cy="216025"/>
          </a:xfrm>
        </p:grpSpPr>
        <p:sp>
          <p:nvSpPr>
            <p:cNvPr id="49" name="직사각형 48"/>
            <p:cNvSpPr/>
            <p:nvPr/>
          </p:nvSpPr>
          <p:spPr>
            <a:xfrm>
              <a:off x="2822329" y="5718091"/>
              <a:ext cx="1856202" cy="216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874280" y="5749904"/>
              <a:ext cx="1220095" cy="1524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1524315" y="2091156"/>
            <a:ext cx="334212" cy="64561"/>
            <a:chOff x="2822329" y="5718091"/>
            <a:chExt cx="1856202" cy="216025"/>
          </a:xfrm>
        </p:grpSpPr>
        <p:sp>
          <p:nvSpPr>
            <p:cNvPr id="52" name="직사각형 51"/>
            <p:cNvSpPr/>
            <p:nvPr/>
          </p:nvSpPr>
          <p:spPr>
            <a:xfrm>
              <a:off x="2822329" y="5718091"/>
              <a:ext cx="1856202" cy="216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874280" y="5749904"/>
              <a:ext cx="1220095" cy="1524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6" descr="C:\Users\Administrator\Desktop\게임제안서\noun_Monster_223606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86" y="2134736"/>
            <a:ext cx="552534" cy="5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C:\Users\Administrator\Desktop\게임제안서\noun_Monster_223606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144" y="2134735"/>
            <a:ext cx="552534" cy="5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그룹 55"/>
          <p:cNvGrpSpPr/>
          <p:nvPr/>
        </p:nvGrpSpPr>
        <p:grpSpPr>
          <a:xfrm>
            <a:off x="951612" y="2727453"/>
            <a:ext cx="334212" cy="64561"/>
            <a:chOff x="2822329" y="5718091"/>
            <a:chExt cx="1856202" cy="216025"/>
          </a:xfrm>
        </p:grpSpPr>
        <p:sp>
          <p:nvSpPr>
            <p:cNvPr id="57" name="직사각형 56"/>
            <p:cNvSpPr/>
            <p:nvPr/>
          </p:nvSpPr>
          <p:spPr>
            <a:xfrm>
              <a:off x="2822329" y="5718091"/>
              <a:ext cx="1856202" cy="216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874280" y="5749904"/>
              <a:ext cx="1220095" cy="1524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2" name="Picture 6" descr="C:\Users\Administrator\Desktop\게임제안서\noun_Monster_223606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29" y="1498850"/>
            <a:ext cx="552534" cy="5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그룹 58"/>
          <p:cNvGrpSpPr/>
          <p:nvPr/>
        </p:nvGrpSpPr>
        <p:grpSpPr>
          <a:xfrm>
            <a:off x="2091530" y="2727041"/>
            <a:ext cx="334212" cy="64561"/>
            <a:chOff x="2822329" y="5718091"/>
            <a:chExt cx="1856202" cy="216025"/>
          </a:xfrm>
        </p:grpSpPr>
        <p:sp>
          <p:nvSpPr>
            <p:cNvPr id="60" name="직사각형 59"/>
            <p:cNvSpPr/>
            <p:nvPr/>
          </p:nvSpPr>
          <p:spPr>
            <a:xfrm>
              <a:off x="2822329" y="5718091"/>
              <a:ext cx="1856202" cy="216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874280" y="5749904"/>
              <a:ext cx="1220095" cy="1524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247565"/>
              </p:ext>
            </p:extLst>
          </p:nvPr>
        </p:nvGraphicFramePr>
        <p:xfrm>
          <a:off x="3228528" y="1195615"/>
          <a:ext cx="5447928" cy="4609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47928"/>
              </a:tblGrid>
              <a:tr h="4568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err="1" smtClean="0"/>
                        <a:t>타겟</a:t>
                      </a:r>
                      <a:r>
                        <a:rPr lang="ko-KR" altLang="en-US" sz="1200" baseline="0" dirty="0" smtClean="0"/>
                        <a:t> 선택</a:t>
                      </a:r>
                      <a:endParaRPr lang="en-US" altLang="ko-KR" sz="1200" baseline="0" dirty="0" smtClean="0"/>
                    </a:p>
                  </a:txBody>
                  <a:tcPr anchor="ctr"/>
                </a:tc>
              </a:tr>
              <a:tr h="15627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타겟은</a:t>
                      </a:r>
                      <a:r>
                        <a:rPr lang="ko-KR" altLang="en-US" sz="1200" dirty="0" smtClean="0"/>
                        <a:t> 직접 선택하지 않고 자동으로 선택된다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타겟</a:t>
                      </a:r>
                      <a:r>
                        <a:rPr lang="ko-KR" altLang="en-US" sz="1200" dirty="0" smtClean="0"/>
                        <a:t> 선택 순서는 자신이 있는 열의 가까운 행을 우선순위로 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예시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아군의 하늘색 칸 캐릭터로 공격 시 적 영역의 빨간색 칸 </a:t>
                      </a:r>
                      <a:r>
                        <a:rPr lang="ko-KR" altLang="en-US" sz="1200" baseline="0" dirty="0" err="1" smtClean="0"/>
                        <a:t>몬스터를</a:t>
                      </a:r>
                      <a:r>
                        <a:rPr lang="ko-KR" altLang="en-US" sz="1200" baseline="0" dirty="0" smtClean="0"/>
                        <a:t> 우선 공격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/>
                </a:tc>
              </a:tr>
              <a:tr h="4480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aseline="0" dirty="0" smtClean="0"/>
                        <a:t>기획의도</a:t>
                      </a:r>
                      <a:endParaRPr lang="en-US" altLang="ko-KR" sz="1200" baseline="0" dirty="0" smtClean="0"/>
                    </a:p>
                  </a:txBody>
                  <a:tcPr anchor="ctr"/>
                </a:tc>
              </a:tr>
              <a:tr h="21420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aseline="0" dirty="0" smtClean="0"/>
                        <a:t>공격의 </a:t>
                      </a:r>
                      <a:r>
                        <a:rPr lang="ko-KR" altLang="en-US" sz="1200" baseline="0" dirty="0" err="1" smtClean="0"/>
                        <a:t>타겟을</a:t>
                      </a:r>
                      <a:r>
                        <a:rPr lang="ko-KR" altLang="en-US" sz="1200" baseline="0" dirty="0" smtClean="0"/>
                        <a:t> 직접 선택하느라 조작이 늘어날 필요 없이 </a:t>
                      </a:r>
                      <a:r>
                        <a:rPr lang="ko-KR" altLang="en-US" sz="1200" baseline="0" dirty="0" err="1" smtClean="0"/>
                        <a:t>타겟을</a:t>
                      </a:r>
                      <a:r>
                        <a:rPr lang="ko-KR" altLang="en-US" sz="1200" baseline="0" dirty="0" smtClean="0"/>
                        <a:t> 자동으로 선정 함으로써 조작에서의 난이도 허들을 낮춰준다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aseline="0" dirty="0" smtClean="0"/>
                        <a:t>우선공격 순서를 둠으로써 캐릭터의 배치에 따른 전략적 요소를 증가시킴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67543" y="548680"/>
            <a:ext cx="1786511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 smtClean="0"/>
              <a:t>플레이방법</a:t>
            </a:r>
            <a:endParaRPr lang="ko-KR" altLang="en-US" sz="2400" b="1" kern="0" dirty="0"/>
          </a:p>
        </p:txBody>
      </p:sp>
      <p:grpSp>
        <p:nvGrpSpPr>
          <p:cNvPr id="21" name="그룹 20"/>
          <p:cNvGrpSpPr/>
          <p:nvPr/>
        </p:nvGrpSpPr>
        <p:grpSpPr>
          <a:xfrm>
            <a:off x="830372" y="3795893"/>
            <a:ext cx="1759897" cy="1780501"/>
            <a:chOff x="830372" y="3795893"/>
            <a:chExt cx="1759897" cy="1780501"/>
          </a:xfrm>
        </p:grpSpPr>
        <p:pic>
          <p:nvPicPr>
            <p:cNvPr id="5" name="Picture 11" descr="C:\Users\Administrator\Desktop\게임제안서\noun_Cat Girl_1943909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594" y="4991515"/>
              <a:ext cx="392123" cy="510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2" descr="C:\Users\Administrator\Desktop\게임제안서\noun_Death_19439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930" y="4993176"/>
              <a:ext cx="538339" cy="508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3" descr="C:\Users\Administrator\Desktop\게임제안서\noun_fairy_194391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094" y="4391317"/>
              <a:ext cx="433661" cy="508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4" descr="C:\Users\Administrator\Desktop\게임제안서\noun_princess_1943929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7075" y="4993175"/>
              <a:ext cx="392123" cy="508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/>
            <p:cNvGrpSpPr/>
            <p:nvPr/>
          </p:nvGrpSpPr>
          <p:grpSpPr>
            <a:xfrm>
              <a:off x="1514991" y="4899748"/>
              <a:ext cx="366314" cy="70762"/>
              <a:chOff x="2822329" y="5718091"/>
              <a:chExt cx="1856202" cy="216025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2822329" y="5718091"/>
                <a:ext cx="1856202" cy="216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2874280" y="5749904"/>
                <a:ext cx="1220095" cy="152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830372" y="5501607"/>
              <a:ext cx="366314" cy="70762"/>
              <a:chOff x="2822329" y="5718091"/>
              <a:chExt cx="1856202" cy="216025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2822329" y="5718091"/>
                <a:ext cx="1856202" cy="216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874280" y="5749904"/>
                <a:ext cx="1220095" cy="152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1503963" y="5505632"/>
              <a:ext cx="366314" cy="70762"/>
              <a:chOff x="2822329" y="5718091"/>
              <a:chExt cx="1856202" cy="216025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2822329" y="5718091"/>
                <a:ext cx="1856202" cy="216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2874280" y="5749904"/>
                <a:ext cx="1220095" cy="152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2166778" y="5505180"/>
              <a:ext cx="366314" cy="70762"/>
              <a:chOff x="2822329" y="5718091"/>
              <a:chExt cx="1856202" cy="216025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2822329" y="5718091"/>
                <a:ext cx="1856202" cy="216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2874280" y="5749904"/>
                <a:ext cx="1220095" cy="152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3" name="Picture 13" descr="C:\Users\Administrator\Desktop\게임제안서\noun_fairy_194391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094" y="3795893"/>
              <a:ext cx="433661" cy="508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4" name="그룹 63"/>
            <p:cNvGrpSpPr/>
            <p:nvPr/>
          </p:nvGrpSpPr>
          <p:grpSpPr>
            <a:xfrm>
              <a:off x="1514991" y="4304324"/>
              <a:ext cx="366314" cy="70762"/>
              <a:chOff x="2822329" y="5718091"/>
              <a:chExt cx="1856202" cy="216025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2822329" y="5718091"/>
                <a:ext cx="1856202" cy="216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2874280" y="5749904"/>
                <a:ext cx="1220095" cy="152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511851" y="5999203"/>
            <a:ext cx="5025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※ </a:t>
            </a:r>
            <a:r>
              <a:rPr lang="ko-KR" altLang="en-US" sz="1400" dirty="0" smtClean="0"/>
              <a:t>자동 </a:t>
            </a:r>
            <a:r>
              <a:rPr lang="ko-KR" altLang="en-US" sz="1400" dirty="0" err="1" smtClean="0"/>
              <a:t>타겟선정</a:t>
            </a:r>
            <a:r>
              <a:rPr lang="ko-KR" altLang="en-US" sz="1400" dirty="0" smtClean="0"/>
              <a:t> 우선순위는 </a:t>
            </a:r>
            <a:r>
              <a:rPr lang="ko-KR" altLang="en-US" sz="1400" dirty="0" err="1" smtClean="0"/>
              <a:t>플로우차트에서</a:t>
            </a:r>
            <a:r>
              <a:rPr lang="ko-KR" altLang="en-US" sz="1400" dirty="0" smtClean="0"/>
              <a:t> 상세하게 다룸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52772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299306"/>
              </p:ext>
            </p:extLst>
          </p:nvPr>
        </p:nvGraphicFramePr>
        <p:xfrm>
          <a:off x="522170" y="1109644"/>
          <a:ext cx="7992888" cy="4682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3486"/>
                <a:gridCol w="3489006"/>
                <a:gridCol w="3550396"/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smtClean="0"/>
                        <a:t>핵심요소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smtClean="0"/>
                        <a:t>플레이화면 고려사항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smtClean="0"/>
                        <a:t>캐릭터목록</a:t>
                      </a:r>
                      <a:r>
                        <a:rPr lang="en-US" altLang="ko-KR" sz="1400" b="1" baseline="0" dirty="0" smtClean="0"/>
                        <a:t>, </a:t>
                      </a:r>
                      <a:r>
                        <a:rPr lang="ko-KR" altLang="en-US" sz="1400" b="1" baseline="0" dirty="0" smtClean="0"/>
                        <a:t>파티구성 고려사항</a:t>
                      </a:r>
                      <a:endParaRPr lang="ko-KR" altLang="en-US" sz="1400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smtClean="0"/>
                        <a:t>실시간 </a:t>
                      </a:r>
                      <a:r>
                        <a:rPr lang="ko-KR" altLang="en-US" sz="1400" b="1" dirty="0" err="1" smtClean="0"/>
                        <a:t>턴제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실시간으로 공격할 기회를 획득하고 사라지기 때문에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ko-KR" altLang="en-US" sz="1400" baseline="0" dirty="0" smtClean="0"/>
                        <a:t> 플레이어가 적절한 타이밍에 조작을 하여 플레이를 해야 된다는 것을 직관적으로 알 수 있도록 구성할 필요가 있음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캐릭터의 </a:t>
                      </a:r>
                      <a:r>
                        <a:rPr lang="ko-KR" altLang="en-US" sz="1400" baseline="0" dirty="0" smtClean="0"/>
                        <a:t>조작 타이밍을 짐작할 수 있게 </a:t>
                      </a:r>
                      <a:r>
                        <a:rPr lang="ko-KR" altLang="en-US" sz="1400" baseline="0" dirty="0" err="1" smtClean="0"/>
                        <a:t>스테이터스로</a:t>
                      </a:r>
                      <a:r>
                        <a:rPr lang="ko-KR" altLang="en-US" sz="1400" baseline="0" dirty="0" smtClean="0"/>
                        <a:t> 표시해줄 필요가 있음</a:t>
                      </a:r>
                      <a:r>
                        <a:rPr lang="en-US" altLang="ko-KR" sz="1400" baseline="0" dirty="0" smtClean="0"/>
                        <a:t>.(</a:t>
                      </a:r>
                      <a:r>
                        <a:rPr lang="ko-KR" altLang="en-US" sz="1400" baseline="0" dirty="0" smtClean="0"/>
                        <a:t>요약정보에서는 캐릭터</a:t>
                      </a:r>
                      <a:r>
                        <a:rPr lang="en-US" altLang="ko-KR" sz="1400" baseline="0" dirty="0" smtClean="0"/>
                        <a:t>+</a:t>
                      </a:r>
                      <a:r>
                        <a:rPr lang="ko-KR" altLang="en-US" sz="1400" baseline="0" dirty="0" smtClean="0"/>
                        <a:t>장비의 </a:t>
                      </a:r>
                      <a:r>
                        <a:rPr lang="ko-KR" altLang="en-US" sz="1400" baseline="0" dirty="0" err="1" smtClean="0"/>
                        <a:t>능력치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err="1" smtClean="0"/>
                        <a:t>상세정보에서능</a:t>
                      </a:r>
                      <a:r>
                        <a:rPr lang="ko-KR" altLang="en-US" sz="1400" baseline="0" dirty="0" smtClean="0"/>
                        <a:t> 캐릭터와 장비 개별 </a:t>
                      </a:r>
                      <a:r>
                        <a:rPr lang="ko-KR" altLang="en-US" sz="1400" baseline="0" dirty="0" err="1" smtClean="0"/>
                        <a:t>능력치로</a:t>
                      </a:r>
                      <a:r>
                        <a:rPr lang="ko-KR" altLang="en-US" sz="1400" baseline="0" dirty="0" smtClean="0"/>
                        <a:t> 표현</a:t>
                      </a:r>
                      <a:r>
                        <a:rPr lang="en-US" altLang="ko-KR" sz="1400" baseline="0" dirty="0" smtClean="0"/>
                        <a:t>.)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smtClean="0"/>
                        <a:t>캐릭터 배치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캐릭터의 배치를 통한 </a:t>
                      </a:r>
                      <a:r>
                        <a:rPr lang="ko-KR" altLang="en-US" sz="1400" dirty="0" err="1" smtClean="0"/>
                        <a:t>전략성이</a:t>
                      </a:r>
                      <a:r>
                        <a:rPr lang="ko-KR" altLang="en-US" sz="1400" dirty="0" smtClean="0"/>
                        <a:t> 강하기 때문에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충분히 자신이 구성한 캐릭터 배치를 확인하고서 전투에 진입할 수 있어야 함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상세정보를 일일이 확인하지 않고 빠르게 파티를</a:t>
                      </a:r>
                      <a:r>
                        <a:rPr lang="ko-KR" altLang="en-US" sz="1400" baseline="0" dirty="0" smtClean="0"/>
                        <a:t> 구성할 수 있도록 </a:t>
                      </a:r>
                      <a:r>
                        <a:rPr lang="ko-KR" altLang="en-US" sz="1400" dirty="0" smtClean="0"/>
                        <a:t>캐릭터유형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속성을 그래픽요소로 표시해줄 필요가 있음</a:t>
                      </a:r>
                      <a:r>
                        <a:rPr lang="en-US" altLang="ko-KR" sz="1400" dirty="0" smtClean="0"/>
                        <a:t>.(</a:t>
                      </a:r>
                      <a:r>
                        <a:rPr lang="ko-KR" altLang="en-US" sz="1400" dirty="0" smtClean="0"/>
                        <a:t>짧게 자주 접속하는 경우를 고려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 smtClean="0"/>
                        <a:t>타겟</a:t>
                      </a:r>
                      <a:endParaRPr lang="en-US" altLang="ko-KR" sz="1400" b="1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smtClean="0"/>
                        <a:t>표시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 smtClean="0"/>
                        <a:t>타겟을</a:t>
                      </a:r>
                      <a:r>
                        <a:rPr lang="ko-KR" altLang="en-US" sz="1400" dirty="0" smtClean="0"/>
                        <a:t> 직접 선택하는 것이 아닌 자동선택이므로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자신이 조작한 캐릭터가 어느 적을 공격하였는지 확실하게 표시해줄 필요가 있음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공격 우선순위의 이해가 어려울 수 있으므로</a:t>
                      </a:r>
                      <a:r>
                        <a:rPr lang="ko-KR" altLang="en-US" sz="1400" baseline="0" dirty="0" smtClean="0"/>
                        <a:t> 공통 우선순위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특수조건에서의 우선순위를 표시해줄 필요가 있음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79512" y="5972310"/>
            <a:ext cx="89514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캐릭터의 비중이 높기 때문에 캐릭터목록화면과 파티구성 화면도 중요하다고 판단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로비화면을 포함한 다른 화면들의 경우에는 플레이방법과 상관없이 유저에게 편리한 구성이 적합하다고 판단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67543" y="548680"/>
            <a:ext cx="3240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smtClean="0"/>
              <a:t>핵심요소와 고려사항</a:t>
            </a:r>
            <a:endParaRPr lang="ko-KR" altLang="en-US" sz="2400" b="1" kern="0" dirty="0"/>
          </a:p>
        </p:txBody>
      </p:sp>
      <p:sp>
        <p:nvSpPr>
          <p:cNvPr id="6" name="TextBox 5"/>
          <p:cNvSpPr txBox="1"/>
          <p:nvPr/>
        </p:nvSpPr>
        <p:spPr>
          <a:xfrm>
            <a:off x="9460418" y="5972310"/>
            <a:ext cx="3845925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기본 플레이 인터페이스 참고 </a:t>
            </a:r>
            <a:r>
              <a:rPr lang="ko-KR" altLang="en-US" sz="1400" dirty="0" err="1" smtClean="0"/>
              <a:t>데스티니차일드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배치요소 참고 소녀전선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9642279" y="5138813"/>
            <a:ext cx="21579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HP</a:t>
            </a:r>
            <a:r>
              <a:rPr lang="ko-KR" altLang="en-US" sz="1400" dirty="0" smtClean="0"/>
              <a:t>막대는 </a:t>
            </a:r>
            <a:r>
              <a:rPr lang="ko-KR" altLang="en-US" sz="1400" dirty="0" err="1" smtClean="0"/>
              <a:t>프로그레스</a:t>
            </a:r>
            <a:r>
              <a:rPr lang="ko-KR" altLang="en-US" sz="1400" dirty="0" smtClean="0"/>
              <a:t> 바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버튼은 인터페이스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959102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tatic.inven.co.kr/column/2016/11/02/news/i105638065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5010"/>
            <a:ext cx="3031986" cy="544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318256"/>
              </p:ext>
            </p:extLst>
          </p:nvPr>
        </p:nvGraphicFramePr>
        <p:xfrm>
          <a:off x="3563888" y="1195011"/>
          <a:ext cx="5256584" cy="3765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/>
                <a:gridCol w="4824536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[1]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현재 참여하고 있는 </a:t>
                      </a:r>
                      <a:r>
                        <a:rPr lang="ko-KR" altLang="en-US" sz="1200" dirty="0" err="1" smtClean="0"/>
                        <a:t>던전의</a:t>
                      </a:r>
                      <a:r>
                        <a:rPr lang="ko-KR" altLang="en-US" sz="1200" dirty="0" smtClean="0"/>
                        <a:t> 이름과 진행 상태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적 </a:t>
                      </a:r>
                      <a:r>
                        <a:rPr lang="ko-KR" altLang="en-US" sz="1200" dirty="0" err="1" smtClean="0"/>
                        <a:t>차일드의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HP</a:t>
                      </a:r>
                      <a:r>
                        <a:rPr lang="ko-KR" altLang="en-US" sz="1200" dirty="0" smtClean="0"/>
                        <a:t>를 알려준다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[2]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적 </a:t>
                      </a:r>
                      <a:r>
                        <a:rPr lang="ko-KR" altLang="en-US" sz="1200" dirty="0" err="1" smtClean="0"/>
                        <a:t>차일드의</a:t>
                      </a:r>
                      <a:r>
                        <a:rPr lang="ko-KR" altLang="en-US" sz="1200" dirty="0" smtClean="0"/>
                        <a:t> 드라이브 스킬 게이지로 </a:t>
                      </a:r>
                      <a:r>
                        <a:rPr lang="en-US" altLang="ko-KR" sz="1200" dirty="0" smtClean="0"/>
                        <a:t>100% </a:t>
                      </a:r>
                      <a:r>
                        <a:rPr lang="ko-KR" altLang="en-US" sz="1200" dirty="0" smtClean="0"/>
                        <a:t>달성 시 드라이브를 사용한다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[3]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전투의 속도를 빠르게 하거나 멈출 수 있고 </a:t>
                      </a:r>
                      <a:r>
                        <a:rPr lang="en-US" altLang="ko-KR" sz="1200" dirty="0" smtClean="0"/>
                        <a:t>AUTO SKILL</a:t>
                      </a:r>
                      <a:r>
                        <a:rPr lang="ko-KR" altLang="en-US" sz="1200" dirty="0" smtClean="0"/>
                        <a:t>을 이용해 자동 사냥도 가능하다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[4]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전투에 참여한 적 </a:t>
                      </a:r>
                      <a:r>
                        <a:rPr lang="ko-KR" altLang="en-US" sz="1200" dirty="0" err="1" smtClean="0"/>
                        <a:t>차일드를</a:t>
                      </a:r>
                      <a:r>
                        <a:rPr lang="ko-KR" altLang="en-US" sz="1200" dirty="0" smtClean="0"/>
                        <a:t> 확인할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[5]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캐릭터 아이콘으로 터치 시 일반 </a:t>
                      </a:r>
                      <a:r>
                        <a:rPr lang="ko-KR" altLang="en-US" sz="1200" dirty="0" err="1" smtClean="0"/>
                        <a:t>스킬을</a:t>
                      </a:r>
                      <a:r>
                        <a:rPr lang="ko-KR" altLang="en-US" sz="1200" dirty="0" smtClean="0"/>
                        <a:t> 밀어 올릴 시 슬라이드 </a:t>
                      </a:r>
                      <a:r>
                        <a:rPr lang="ko-KR" altLang="en-US" sz="1200" dirty="0" err="1" smtClean="0"/>
                        <a:t>스킬을</a:t>
                      </a:r>
                      <a:r>
                        <a:rPr lang="ko-KR" altLang="en-US" sz="1200" dirty="0" smtClean="0"/>
                        <a:t> 사용할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baseline="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[6]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아군의 드라이브 스킬 게이지로 </a:t>
                      </a:r>
                      <a:r>
                        <a:rPr lang="ko-KR" altLang="en-US" sz="1200" dirty="0" err="1" smtClean="0"/>
                        <a:t>차일드마다</a:t>
                      </a:r>
                      <a:r>
                        <a:rPr lang="ko-KR" altLang="en-US" sz="1200" dirty="0" smtClean="0"/>
                        <a:t> 드라이브 </a:t>
                      </a:r>
                      <a:r>
                        <a:rPr lang="ko-KR" altLang="en-US" sz="1200" dirty="0" err="1" smtClean="0"/>
                        <a:t>스킬에</a:t>
                      </a:r>
                      <a:r>
                        <a:rPr lang="ko-KR" altLang="en-US" sz="1200" dirty="0" smtClean="0"/>
                        <a:t> 필요한 포인트가 다르다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[7]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아군의 전체 체력과 남은 전투 시간을 확인할 수 있다</a:t>
                      </a:r>
                      <a:r>
                        <a:rPr lang="en-US" altLang="ko-KR" sz="1200" dirty="0" smtClean="0"/>
                        <a:t>. 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3AD5BD4-0D98-4306-AD39-B06A516B230D}"/>
              </a:ext>
            </a:extLst>
          </p:cNvPr>
          <p:cNvSpPr/>
          <p:nvPr/>
        </p:nvSpPr>
        <p:spPr>
          <a:xfrm>
            <a:off x="467543" y="548680"/>
            <a:ext cx="4176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 smtClean="0"/>
              <a:t>참고게</a:t>
            </a:r>
            <a:r>
              <a:rPr lang="ko-KR" altLang="en-US" sz="2400" b="1" kern="0" dirty="0"/>
              <a:t>임</a:t>
            </a:r>
            <a:r>
              <a:rPr lang="ko-KR" altLang="en-US" sz="2400" b="1" kern="0" dirty="0" smtClean="0"/>
              <a:t> </a:t>
            </a:r>
            <a:r>
              <a:rPr lang="en-US" altLang="ko-KR" sz="2400" b="1" kern="0" dirty="0" smtClean="0"/>
              <a:t>- </a:t>
            </a:r>
            <a:r>
              <a:rPr lang="ko-KR" altLang="en-US" sz="2400" b="1" kern="0" dirty="0" err="1" smtClean="0"/>
              <a:t>데스티니차일드</a:t>
            </a:r>
            <a:endParaRPr lang="ko-KR" altLang="en-US" sz="2400" b="1" kern="0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-18043" y="-1170346"/>
            <a:ext cx="10278675" cy="11678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rgbClr val="262A3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ko-KR" altLang="en-US" sz="1200" dirty="0" smtClean="0">
                <a:solidFill>
                  <a:srgbClr val="FF0000"/>
                </a:solidFill>
              </a:rPr>
              <a:t>게임 플레이에 대한 전체적인 과정에서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부터</a:t>
            </a:r>
            <a:r>
              <a:rPr lang="ko-KR" altLang="en-US" sz="1200" dirty="0" smtClean="0">
                <a:solidFill>
                  <a:srgbClr val="FF0000"/>
                </a:solidFill>
              </a:rPr>
              <a:t> 분석에 들어가서 그것을 구성하고 있는 요소에 대하여 설명하고 그 관계에 대하여 설명해 볼 것</a:t>
            </a:r>
            <a:r>
              <a:rPr lang="en-US" altLang="ko-KR" sz="1200" dirty="0" smtClean="0">
                <a:solidFill>
                  <a:srgbClr val="FF0000"/>
                </a:solidFill>
              </a:rPr>
              <a:t>!</a:t>
            </a:r>
          </a:p>
          <a:p>
            <a:pPr>
              <a:buFont typeface="Wingdings" pitchFamily="2" charset="2"/>
              <a:buChar char="ü"/>
            </a:pPr>
            <a:r>
              <a:rPr lang="ko-KR" altLang="en-US" sz="1200" dirty="0" smtClean="0">
                <a:solidFill>
                  <a:srgbClr val="FF0000"/>
                </a:solidFill>
              </a:rPr>
              <a:t>각 구성 요소가 갖게 되는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스텟에</a:t>
            </a:r>
            <a:r>
              <a:rPr lang="ko-KR" altLang="en-US" sz="1200" dirty="0" smtClean="0">
                <a:solidFill>
                  <a:srgbClr val="FF0000"/>
                </a:solidFill>
              </a:rPr>
              <a:t> 대한 항목이라던가 시스템을 구성하기 위한 세부적 요소를 앞으로 더 상세하게 구분 지어 가야 한다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</a:p>
          <a:p>
            <a:pPr>
              <a:buFont typeface="Wingdings" pitchFamily="2" charset="2"/>
              <a:buChar char="ü"/>
            </a:pPr>
            <a:r>
              <a:rPr lang="ko-KR" altLang="en-US" sz="1200" dirty="0" smtClean="0">
                <a:solidFill>
                  <a:srgbClr val="FF0000"/>
                </a:solidFill>
              </a:rPr>
              <a:t>게임을 구성하는 요소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캐릭터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아이템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몬스터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맵이</a:t>
            </a:r>
            <a:r>
              <a:rPr lang="ko-KR" altLang="en-US" sz="1200" dirty="0" smtClean="0">
                <a:solidFill>
                  <a:srgbClr val="FF0000"/>
                </a:solidFill>
              </a:rPr>
              <a:t> 갖게 되는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스텟에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대한여</a:t>
            </a:r>
            <a:r>
              <a:rPr lang="ko-KR" altLang="en-US" sz="1200" dirty="0" smtClean="0">
                <a:solidFill>
                  <a:srgbClr val="FF0000"/>
                </a:solidFill>
              </a:rPr>
              <a:t> 고민해 볼 것</a:t>
            </a:r>
            <a:r>
              <a:rPr lang="en-US" altLang="ko-KR" sz="1200" dirty="0" smtClean="0">
                <a:solidFill>
                  <a:srgbClr val="FF0000"/>
                </a:solidFill>
              </a:rPr>
              <a:t>!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220236"/>
              </p:ext>
            </p:extLst>
          </p:nvPr>
        </p:nvGraphicFramePr>
        <p:xfrm>
          <a:off x="3563888" y="5350032"/>
          <a:ext cx="5256584" cy="12498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096"/>
                <a:gridCol w="4392488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참고이유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실시간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턴제와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세로포맷이라는 공통점 존재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차이점 및</a:t>
                      </a:r>
                      <a:endParaRPr lang="en-US" altLang="ko-KR" sz="1200" b="1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고려사항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기획한 게임에서는 배치요소의 추가로 자동 </a:t>
                      </a:r>
                      <a:r>
                        <a:rPr lang="ko-KR" altLang="en-US" sz="1200" dirty="0" err="1" smtClean="0"/>
                        <a:t>타겟</a:t>
                      </a:r>
                      <a:r>
                        <a:rPr lang="ko-KR" altLang="en-US" sz="1200" dirty="0" smtClean="0"/>
                        <a:t> 선택에</a:t>
                      </a:r>
                      <a:endParaRPr lang="en-US" altLang="ko-KR" sz="1200" baseline="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영향이 있음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baseline="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가로나열이 불가능하고 아군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조작 영역의 확대 필요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205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3892</Words>
  <Application>Microsoft Office PowerPoint</Application>
  <PresentationFormat>화면 슬라이드 쇼(4:3)</PresentationFormat>
  <Paragraphs>1245</Paragraphs>
  <Slides>41</Slides>
  <Notes>17</Notes>
  <HiddenSlides>27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Windows 사용자</cp:lastModifiedBy>
  <cp:revision>124</cp:revision>
  <dcterms:created xsi:type="dcterms:W3CDTF">2006-10-05T04:04:58Z</dcterms:created>
  <dcterms:modified xsi:type="dcterms:W3CDTF">2019-11-25T03:22:17Z</dcterms:modified>
</cp:coreProperties>
</file>